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558" r:id="rId2"/>
    <p:sldId id="576" r:id="rId3"/>
    <p:sldId id="578" r:id="rId4"/>
    <p:sldId id="584" r:id="rId5"/>
    <p:sldId id="588" r:id="rId6"/>
    <p:sldId id="589" r:id="rId7"/>
    <p:sldId id="587" r:id="rId8"/>
    <p:sldId id="585" r:id="rId9"/>
    <p:sldId id="590" r:id="rId10"/>
    <p:sldId id="591" r:id="rId11"/>
    <p:sldId id="592" r:id="rId12"/>
    <p:sldId id="593" r:id="rId13"/>
    <p:sldId id="594" r:id="rId14"/>
    <p:sldId id="577" r:id="rId15"/>
    <p:sldId id="583" r:id="rId16"/>
    <p:sldId id="595" r:id="rId17"/>
    <p:sldId id="596" r:id="rId18"/>
    <p:sldId id="597" r:id="rId19"/>
    <p:sldId id="598" r:id="rId20"/>
    <p:sldId id="599" r:id="rId21"/>
    <p:sldId id="600" r:id="rId22"/>
    <p:sldId id="601" r:id="rId23"/>
    <p:sldId id="602" r:id="rId24"/>
    <p:sldId id="603" r:id="rId25"/>
    <p:sldId id="604" r:id="rId26"/>
  </p:sldIdLst>
  <p:sldSz cx="12192000" cy="6858000"/>
  <p:notesSz cx="9874250" cy="679767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81B7"/>
    <a:srgbClr val="5B95C7"/>
    <a:srgbClr val="5B9BC7"/>
    <a:srgbClr val="5B9BD5"/>
    <a:srgbClr val="3978F7"/>
    <a:srgbClr val="54CC5B"/>
    <a:srgbClr val="F013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0" autoAdjust="0"/>
    <p:restoredTop sz="72377" autoAdjust="0"/>
  </p:normalViewPr>
  <p:slideViewPr>
    <p:cSldViewPr snapToGrid="0">
      <p:cViewPr varScale="1">
        <p:scale>
          <a:sx n="78" d="100"/>
          <a:sy n="78" d="100"/>
        </p:scale>
        <p:origin x="173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jpeg>
</file>

<file path=ppt/media/image6.jpg>
</file>

<file path=ppt/media/image7.jp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27.wav>
</file>

<file path=ppt/media/media28.wav>
</file>

<file path=ppt/media/media29.wav>
</file>

<file path=ppt/media/media3.wav>
</file>

<file path=ppt/media/media30.wav>
</file>

<file path=ppt/media/media31.wav>
</file>

<file path=ppt/media/media32.wav>
</file>

<file path=ppt/media/media33.wav>
</file>

<file path=ppt/media/media34.wav>
</file>

<file path=ppt/media/media35.wav>
</file>

<file path=ppt/media/media36.wav>
</file>

<file path=ppt/media/media37.wav>
</file>

<file path=ppt/media/media38.wav>
</file>

<file path=ppt/media/media39.wav>
</file>

<file path=ppt/media/media4.wav>
</file>

<file path=ppt/media/media40.wav>
</file>

<file path=ppt/media/media41.wav>
</file>

<file path=ppt/media/media42.wav>
</file>

<file path=ppt/media/media43.wav>
</file>

<file path=ppt/media/media44.wav>
</file>

<file path=ppt/media/media45.wav>
</file>

<file path=ppt/media/media46.wav>
</file>

<file path=ppt/media/media47.wav>
</file>

<file path=ppt/media/media48.wav>
</file>

<file path=ppt/media/media49.wav>
</file>

<file path=ppt/media/media5.wav>
</file>

<file path=ppt/media/media50.wav>
</file>

<file path=ppt/media/media51.wav>
</file>

<file path=ppt/media/media52.wav>
</file>

<file path=ppt/media/media53.wav>
</file>

<file path=ppt/media/media54.wav>
</file>

<file path=ppt/media/media55.wav>
</file>

<file path=ppt/media/media56.wav>
</file>

<file path=ppt/media/media57.wav>
</file>

<file path=ppt/media/media58.wav>
</file>

<file path=ppt/media/media59.wav>
</file>

<file path=ppt/media/media6.wav>
</file>

<file path=ppt/media/media60.wav>
</file>

<file path=ppt/media/media61.wav>
</file>

<file path=ppt/media/media62.wav>
</file>

<file path=ppt/media/media63.wav>
</file>

<file path=ppt/media/media64.wav>
</file>

<file path=ppt/media/media65.wav>
</file>

<file path=ppt/media/media66.wav>
</file>

<file path=ppt/media/media67.wav>
</file>

<file path=ppt/media/media68.wav>
</file>

<file path=ppt/media/media69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278842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593123" y="1"/>
            <a:ext cx="4278842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F2EAB-82EF-4749-B0A6-32E8CB1FB1E4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898775" y="849313"/>
            <a:ext cx="4078288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87425" y="3271381"/>
            <a:ext cx="789940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278842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593123" y="6456612"/>
            <a:ext cx="4278842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3179B-82BD-4567-A6FC-5FF2E5270D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296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4543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8678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0332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168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56763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8089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2576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5630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6930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54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148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3210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4242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2730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42788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8303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7055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497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936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453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248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1311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4180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4472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3179B-82BD-4567-A6FC-5FF2E5270D1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292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-24680" y="0"/>
            <a:ext cx="12216680" cy="1268760"/>
          </a:xfrm>
          <a:prstGeom prst="rect">
            <a:avLst/>
          </a:prstGeom>
          <a:solidFill>
            <a:srgbClr val="0E81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-24680" y="5661248"/>
            <a:ext cx="12216680" cy="1195648"/>
          </a:xfrm>
          <a:prstGeom prst="rect">
            <a:avLst/>
          </a:prstGeom>
          <a:solidFill>
            <a:srgbClr val="0E81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E81B7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665" y="5912023"/>
            <a:ext cx="2857242" cy="692268"/>
          </a:xfrm>
          <a:prstGeom prst="rect">
            <a:avLst/>
          </a:prstGeom>
        </p:spPr>
      </p:pic>
      <p:sp>
        <p:nvSpPr>
          <p:cNvPr id="6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2083657" y="2458680"/>
            <a:ext cx="7973169" cy="100632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6000">
                <a:solidFill>
                  <a:srgbClr val="0E81B7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USSLAB</a:t>
            </a:r>
            <a:r>
              <a:rPr lang="zh-CN" altLang="en-US" dirty="0"/>
              <a:t>专用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4657413" y="3972594"/>
            <a:ext cx="2852494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aseline="0">
                <a:solidFill>
                  <a:srgbClr val="0E81B7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演讲者：</a:t>
            </a:r>
            <a:r>
              <a:rPr lang="en-US" altLang="zh-CN" dirty="0"/>
              <a:t>XXX</a:t>
            </a:r>
            <a:endParaRPr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3701573" y="4759939"/>
            <a:ext cx="4764173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aseline="0">
                <a:solidFill>
                  <a:srgbClr val="0E81B7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Ubiquitous System Security Lab 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65" y="330222"/>
            <a:ext cx="2102268" cy="60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692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 userDrawn="1"/>
        </p:nvSpPr>
        <p:spPr>
          <a:xfrm>
            <a:off x="8845420" y="6083559"/>
            <a:ext cx="2276670" cy="455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0"/>
            <a:ext cx="12192000" cy="833929"/>
          </a:xfrm>
          <a:prstGeom prst="rect">
            <a:avLst/>
          </a:prstGeom>
          <a:solidFill>
            <a:srgbClr val="0E81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65" y="112806"/>
            <a:ext cx="2102268" cy="608316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557157" y="6390697"/>
            <a:ext cx="1077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C28346A-CCF0-494C-8626-93EBBBED6213}" type="slidenum">
              <a:rPr lang="zh-CN" altLang="en-US" sz="1400" smtClean="0">
                <a:solidFill>
                  <a:srgbClr val="0E81B7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pPr algn="ctr"/>
              <a:t>‹#›</a:t>
            </a:fld>
            <a:endParaRPr lang="zh-CN" altLang="en-US" dirty="0">
              <a:solidFill>
                <a:srgbClr val="0E81B7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15" t="27857" r="35653" b="62619"/>
          <a:stretch/>
        </p:blipFill>
        <p:spPr>
          <a:xfrm>
            <a:off x="305464" y="6083559"/>
            <a:ext cx="2414570" cy="57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/>
        </p:nvSpPr>
        <p:spPr>
          <a:xfrm>
            <a:off x="8845420" y="6083559"/>
            <a:ext cx="2276670" cy="455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0" y="0"/>
            <a:ext cx="12192000" cy="833929"/>
          </a:xfrm>
          <a:prstGeom prst="rect">
            <a:avLst/>
          </a:prstGeom>
          <a:solidFill>
            <a:srgbClr val="0E81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65" y="112806"/>
            <a:ext cx="2102268" cy="60831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15" t="27857" r="35653" b="62619"/>
          <a:stretch/>
        </p:blipFill>
        <p:spPr>
          <a:xfrm>
            <a:off x="305464" y="6083559"/>
            <a:ext cx="2414570" cy="578341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5557157" y="6390697"/>
            <a:ext cx="1077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C28346A-CCF0-494C-8626-93EBBBED6213}" type="slidenum">
              <a:rPr lang="zh-CN" altLang="en-US" sz="1400" smtClean="0">
                <a:solidFill>
                  <a:srgbClr val="0E81B7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pPr algn="ctr"/>
              <a:t>‹#›</a:t>
            </a:fld>
            <a:endParaRPr lang="zh-CN" altLang="en-US" dirty="0">
              <a:solidFill>
                <a:srgbClr val="0E81B7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354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 userDrawn="1"/>
        </p:nvSpPr>
        <p:spPr>
          <a:xfrm>
            <a:off x="5179328" y="1916832"/>
            <a:ext cx="1800200" cy="1800200"/>
          </a:xfrm>
          <a:prstGeom prst="ellipse">
            <a:avLst/>
          </a:prstGeom>
          <a:noFill/>
          <a:ln w="19050">
            <a:solidFill>
              <a:srgbClr val="0E81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E81B7"/>
              </a:solidFill>
            </a:endParaRPr>
          </a:p>
        </p:txBody>
      </p:sp>
      <p:sp>
        <p:nvSpPr>
          <p:cNvPr id="4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5612203" y="2421509"/>
            <a:ext cx="1044178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6000">
                <a:solidFill>
                  <a:srgbClr val="0E81B7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5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5124013" y="3890952"/>
            <a:ext cx="1891640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aseline="0">
                <a:solidFill>
                  <a:srgbClr val="0E81B7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  <p:sp>
        <p:nvSpPr>
          <p:cNvPr id="6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3503712" y="4372336"/>
            <a:ext cx="5195640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aseline="0">
                <a:solidFill>
                  <a:srgbClr val="0E81B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-24680" y="0"/>
            <a:ext cx="12216680" cy="1268760"/>
          </a:xfrm>
          <a:prstGeom prst="rect">
            <a:avLst/>
          </a:prstGeom>
          <a:solidFill>
            <a:srgbClr val="0E81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-24680" y="5661248"/>
            <a:ext cx="12216680" cy="1195648"/>
          </a:xfrm>
          <a:prstGeom prst="rect">
            <a:avLst/>
          </a:prstGeom>
          <a:solidFill>
            <a:srgbClr val="0E81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E81B7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090" y="5973395"/>
            <a:ext cx="2310304" cy="55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153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 userDrawn="1"/>
        </p:nvSpPr>
        <p:spPr>
          <a:xfrm>
            <a:off x="8845420" y="6083559"/>
            <a:ext cx="2276670" cy="455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0" y="0"/>
            <a:ext cx="12192000" cy="833929"/>
          </a:xfrm>
          <a:prstGeom prst="rect">
            <a:avLst/>
          </a:prstGeom>
          <a:solidFill>
            <a:srgbClr val="0E81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65" y="112806"/>
            <a:ext cx="2102268" cy="6083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15" t="27857" r="35653" b="62619"/>
          <a:stretch/>
        </p:blipFill>
        <p:spPr>
          <a:xfrm>
            <a:off x="617765" y="5885768"/>
            <a:ext cx="2726871" cy="653144"/>
          </a:xfrm>
          <a:prstGeom prst="rect">
            <a:avLst/>
          </a:prstGeom>
        </p:spPr>
      </p:pic>
      <p:sp>
        <p:nvSpPr>
          <p:cNvPr id="7" name="文本框 6"/>
          <p:cNvSpPr txBox="1"/>
          <p:nvPr userDrawn="1"/>
        </p:nvSpPr>
        <p:spPr>
          <a:xfrm>
            <a:off x="5557157" y="6390697"/>
            <a:ext cx="1077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C28346A-CCF0-494C-8626-93EBBBED6213}" type="slidenum">
              <a:rPr lang="zh-CN" altLang="en-US" sz="1400" smtClean="0">
                <a:solidFill>
                  <a:srgbClr val="0E81B7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pPr algn="ctr"/>
              <a:t>‹#›</a:t>
            </a:fld>
            <a:endParaRPr lang="zh-CN" altLang="en-US" dirty="0">
              <a:solidFill>
                <a:srgbClr val="0E81B7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 userDrawn="1"/>
        </p:nvGrpSpPr>
        <p:grpSpPr>
          <a:xfrm>
            <a:off x="766850" y="2010547"/>
            <a:ext cx="1371598" cy="89364"/>
            <a:chOff x="867749" y="1851404"/>
            <a:chExt cx="1275570" cy="101222"/>
          </a:xfrm>
        </p:grpSpPr>
        <p:sp>
          <p:nvSpPr>
            <p:cNvPr id="9" name="矩形 7"/>
            <p:cNvSpPr/>
            <p:nvPr/>
          </p:nvSpPr>
          <p:spPr>
            <a:xfrm>
              <a:off x="867749" y="1851660"/>
              <a:ext cx="422117" cy="100966"/>
            </a:xfrm>
            <a:custGeom>
              <a:avLst/>
              <a:gdLst>
                <a:gd name="connsiteX0" fmla="*/ 0 w 1726163"/>
                <a:gd name="connsiteY0" fmla="*/ 0 h 811763"/>
                <a:gd name="connsiteX1" fmla="*/ 1726163 w 1726163"/>
                <a:gd name="connsiteY1" fmla="*/ 0 h 811763"/>
                <a:gd name="connsiteX2" fmla="*/ 1726163 w 1726163"/>
                <a:gd name="connsiteY2" fmla="*/ 811763 h 811763"/>
                <a:gd name="connsiteX3" fmla="*/ 0 w 1726163"/>
                <a:gd name="connsiteY3" fmla="*/ 811763 h 811763"/>
                <a:gd name="connsiteX4" fmla="*/ 0 w 1726163"/>
                <a:gd name="connsiteY4" fmla="*/ 0 h 811763"/>
                <a:gd name="connsiteX0" fmla="*/ 0 w 1726163"/>
                <a:gd name="connsiteY0" fmla="*/ 0 h 811763"/>
                <a:gd name="connsiteX1" fmla="*/ 1726163 w 1726163"/>
                <a:gd name="connsiteY1" fmla="*/ 0 h 811763"/>
                <a:gd name="connsiteX2" fmla="*/ 1259632 w 1726163"/>
                <a:gd name="connsiteY2" fmla="*/ 802432 h 811763"/>
                <a:gd name="connsiteX3" fmla="*/ 0 w 1726163"/>
                <a:gd name="connsiteY3" fmla="*/ 811763 h 811763"/>
                <a:gd name="connsiteX4" fmla="*/ 0 w 1726163"/>
                <a:gd name="connsiteY4" fmla="*/ 0 h 811763"/>
                <a:gd name="connsiteX0" fmla="*/ 0 w 1726163"/>
                <a:gd name="connsiteY0" fmla="*/ 0 h 811763"/>
                <a:gd name="connsiteX1" fmla="*/ 1726163 w 1726163"/>
                <a:gd name="connsiteY1" fmla="*/ 0 h 811763"/>
                <a:gd name="connsiteX2" fmla="*/ 1558252 w 1726163"/>
                <a:gd name="connsiteY2" fmla="*/ 775534 h 811763"/>
                <a:gd name="connsiteX3" fmla="*/ 0 w 1726163"/>
                <a:gd name="connsiteY3" fmla="*/ 811763 h 811763"/>
                <a:gd name="connsiteX4" fmla="*/ 0 w 1726163"/>
                <a:gd name="connsiteY4" fmla="*/ 0 h 811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6163" h="811763">
                  <a:moveTo>
                    <a:pt x="0" y="0"/>
                  </a:moveTo>
                  <a:lnTo>
                    <a:pt x="1726163" y="0"/>
                  </a:lnTo>
                  <a:lnTo>
                    <a:pt x="1558252" y="775534"/>
                  </a:lnTo>
                  <a:lnTo>
                    <a:pt x="0" y="81176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68000">
                  <a:schemeClr val="accent2"/>
                </a:gs>
                <a:gs pos="0">
                  <a:srgbClr val="F0134E"/>
                </a:gs>
                <a:gs pos="40000">
                  <a:srgbClr val="FF0000"/>
                </a:gs>
              </a:gsLst>
              <a:path path="circle">
                <a:fillToRect t="100000" r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0134E"/>
                </a:solidFill>
              </a:endParaRPr>
            </a:p>
          </p:txBody>
        </p:sp>
        <p:sp>
          <p:nvSpPr>
            <p:cNvPr id="10" name="矩形 7"/>
            <p:cNvSpPr/>
            <p:nvPr/>
          </p:nvSpPr>
          <p:spPr>
            <a:xfrm rot="10800000">
              <a:off x="1289865" y="1851404"/>
              <a:ext cx="853454" cy="101222"/>
            </a:xfrm>
            <a:custGeom>
              <a:avLst/>
              <a:gdLst>
                <a:gd name="connsiteX0" fmla="*/ 0 w 1726163"/>
                <a:gd name="connsiteY0" fmla="*/ 0 h 811763"/>
                <a:gd name="connsiteX1" fmla="*/ 1726163 w 1726163"/>
                <a:gd name="connsiteY1" fmla="*/ 0 h 811763"/>
                <a:gd name="connsiteX2" fmla="*/ 1726163 w 1726163"/>
                <a:gd name="connsiteY2" fmla="*/ 811763 h 811763"/>
                <a:gd name="connsiteX3" fmla="*/ 0 w 1726163"/>
                <a:gd name="connsiteY3" fmla="*/ 811763 h 811763"/>
                <a:gd name="connsiteX4" fmla="*/ 0 w 1726163"/>
                <a:gd name="connsiteY4" fmla="*/ 0 h 811763"/>
                <a:gd name="connsiteX0" fmla="*/ 0 w 1726163"/>
                <a:gd name="connsiteY0" fmla="*/ 0 h 811763"/>
                <a:gd name="connsiteX1" fmla="*/ 1726163 w 1726163"/>
                <a:gd name="connsiteY1" fmla="*/ 0 h 811763"/>
                <a:gd name="connsiteX2" fmla="*/ 1259632 w 1726163"/>
                <a:gd name="connsiteY2" fmla="*/ 802432 h 811763"/>
                <a:gd name="connsiteX3" fmla="*/ 0 w 1726163"/>
                <a:gd name="connsiteY3" fmla="*/ 811763 h 811763"/>
                <a:gd name="connsiteX4" fmla="*/ 0 w 1726163"/>
                <a:gd name="connsiteY4" fmla="*/ 0 h 811763"/>
                <a:gd name="connsiteX0" fmla="*/ 0 w 1726163"/>
                <a:gd name="connsiteY0" fmla="*/ 0 h 811763"/>
                <a:gd name="connsiteX1" fmla="*/ 1726163 w 1726163"/>
                <a:gd name="connsiteY1" fmla="*/ 0 h 811763"/>
                <a:gd name="connsiteX2" fmla="*/ 1558252 w 1726163"/>
                <a:gd name="connsiteY2" fmla="*/ 775534 h 811763"/>
                <a:gd name="connsiteX3" fmla="*/ 0 w 1726163"/>
                <a:gd name="connsiteY3" fmla="*/ 811763 h 811763"/>
                <a:gd name="connsiteX4" fmla="*/ 0 w 1726163"/>
                <a:gd name="connsiteY4" fmla="*/ 0 h 811763"/>
                <a:gd name="connsiteX0" fmla="*/ 0 w 1726163"/>
                <a:gd name="connsiteY0" fmla="*/ 0 h 811763"/>
                <a:gd name="connsiteX1" fmla="*/ 1726163 w 1726163"/>
                <a:gd name="connsiteY1" fmla="*/ 0 h 811763"/>
                <a:gd name="connsiteX2" fmla="*/ 1640127 w 1726163"/>
                <a:gd name="connsiteY2" fmla="*/ 756392 h 811763"/>
                <a:gd name="connsiteX3" fmla="*/ 0 w 1726163"/>
                <a:gd name="connsiteY3" fmla="*/ 811763 h 811763"/>
                <a:gd name="connsiteX4" fmla="*/ 0 w 1726163"/>
                <a:gd name="connsiteY4" fmla="*/ 0 h 811763"/>
                <a:gd name="connsiteX0" fmla="*/ 0 w 1726163"/>
                <a:gd name="connsiteY0" fmla="*/ 0 h 811763"/>
                <a:gd name="connsiteX1" fmla="*/ 1726163 w 1726163"/>
                <a:gd name="connsiteY1" fmla="*/ 0 h 811763"/>
                <a:gd name="connsiteX2" fmla="*/ 1640127 w 1726163"/>
                <a:gd name="connsiteY2" fmla="*/ 775535 h 811763"/>
                <a:gd name="connsiteX3" fmla="*/ 0 w 1726163"/>
                <a:gd name="connsiteY3" fmla="*/ 811763 h 811763"/>
                <a:gd name="connsiteX4" fmla="*/ 0 w 1726163"/>
                <a:gd name="connsiteY4" fmla="*/ 0 h 811763"/>
                <a:gd name="connsiteX0" fmla="*/ 0 w 1726163"/>
                <a:gd name="connsiteY0" fmla="*/ 0 h 813821"/>
                <a:gd name="connsiteX1" fmla="*/ 1726163 w 1726163"/>
                <a:gd name="connsiteY1" fmla="*/ 0 h 813821"/>
                <a:gd name="connsiteX2" fmla="*/ 1640127 w 1726163"/>
                <a:gd name="connsiteY2" fmla="*/ 813821 h 813821"/>
                <a:gd name="connsiteX3" fmla="*/ 0 w 1726163"/>
                <a:gd name="connsiteY3" fmla="*/ 811763 h 813821"/>
                <a:gd name="connsiteX4" fmla="*/ 0 w 1726163"/>
                <a:gd name="connsiteY4" fmla="*/ 0 h 81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26163" h="813821">
                  <a:moveTo>
                    <a:pt x="0" y="0"/>
                  </a:moveTo>
                  <a:lnTo>
                    <a:pt x="1726163" y="0"/>
                  </a:lnTo>
                  <a:lnTo>
                    <a:pt x="1640127" y="813821"/>
                  </a:lnTo>
                  <a:lnTo>
                    <a:pt x="0" y="811763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26000">
                  <a:srgbClr val="54CC5B"/>
                </a:gs>
                <a:gs pos="67000">
                  <a:srgbClr val="0E81B7"/>
                </a:gs>
              </a:gsLst>
              <a:path path="circle">
                <a:fillToRect t="100000" r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54CC5B"/>
                </a:solidFill>
              </a:endParaRPr>
            </a:p>
          </p:txBody>
        </p:sp>
      </p:grpSp>
      <p:sp>
        <p:nvSpPr>
          <p:cNvPr id="11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566531" y="1581924"/>
            <a:ext cx="1668420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aseline="0">
                <a:solidFill>
                  <a:srgbClr val="0E81B7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0967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3131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49" r:id="rId2"/>
    <p:sldLayoutId id="2147483663" r:id="rId3"/>
    <p:sldLayoutId id="2147483664" r:id="rId4"/>
    <p:sldLayoutId id="214748366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media25.wav"/><Relationship Id="rId13" Type="http://schemas.openxmlformats.org/officeDocument/2006/relationships/image" Target="../media/image8.png"/><Relationship Id="rId3" Type="http://schemas.microsoft.com/office/2007/relationships/media" Target="../media/media23.wav"/><Relationship Id="rId7" Type="http://schemas.microsoft.com/office/2007/relationships/media" Target="../media/media25.wav"/><Relationship Id="rId12" Type="http://schemas.openxmlformats.org/officeDocument/2006/relationships/notesSlide" Target="../notesSlides/notesSlide10.xml"/><Relationship Id="rId2" Type="http://schemas.openxmlformats.org/officeDocument/2006/relationships/audio" Target="../media/media22.wav"/><Relationship Id="rId1" Type="http://schemas.microsoft.com/office/2007/relationships/media" Target="../media/media22.wav"/><Relationship Id="rId6" Type="http://schemas.openxmlformats.org/officeDocument/2006/relationships/audio" Target="../media/media24.wav"/><Relationship Id="rId11" Type="http://schemas.openxmlformats.org/officeDocument/2006/relationships/slideLayout" Target="../slideLayouts/slideLayout3.xml"/><Relationship Id="rId5" Type="http://schemas.microsoft.com/office/2007/relationships/media" Target="../media/media24.wav"/><Relationship Id="rId10" Type="http://schemas.openxmlformats.org/officeDocument/2006/relationships/audio" Target="../media/media26.wav"/><Relationship Id="rId4" Type="http://schemas.openxmlformats.org/officeDocument/2006/relationships/audio" Target="../media/media23.wav"/><Relationship Id="rId9" Type="http://schemas.microsoft.com/office/2007/relationships/media" Target="../media/media26.wav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30.wav"/><Relationship Id="rId13" Type="http://schemas.openxmlformats.org/officeDocument/2006/relationships/image" Target="../media/image8.png"/><Relationship Id="rId3" Type="http://schemas.microsoft.com/office/2007/relationships/media" Target="../media/media28.wav"/><Relationship Id="rId7" Type="http://schemas.microsoft.com/office/2007/relationships/media" Target="../media/media30.wav"/><Relationship Id="rId12" Type="http://schemas.openxmlformats.org/officeDocument/2006/relationships/notesSlide" Target="../notesSlides/notesSlide11.xml"/><Relationship Id="rId2" Type="http://schemas.openxmlformats.org/officeDocument/2006/relationships/audio" Target="../media/media27.wav"/><Relationship Id="rId1" Type="http://schemas.microsoft.com/office/2007/relationships/media" Target="../media/media27.wav"/><Relationship Id="rId6" Type="http://schemas.openxmlformats.org/officeDocument/2006/relationships/audio" Target="../media/media29.wav"/><Relationship Id="rId11" Type="http://schemas.openxmlformats.org/officeDocument/2006/relationships/slideLayout" Target="../slideLayouts/slideLayout3.xml"/><Relationship Id="rId5" Type="http://schemas.microsoft.com/office/2007/relationships/media" Target="../media/media29.wav"/><Relationship Id="rId10" Type="http://schemas.openxmlformats.org/officeDocument/2006/relationships/audio" Target="../media/media31.wav"/><Relationship Id="rId4" Type="http://schemas.openxmlformats.org/officeDocument/2006/relationships/audio" Target="../media/media28.wav"/><Relationship Id="rId9" Type="http://schemas.microsoft.com/office/2007/relationships/media" Target="../media/media31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media35.wav"/><Relationship Id="rId13" Type="http://schemas.openxmlformats.org/officeDocument/2006/relationships/image" Target="../media/image8.png"/><Relationship Id="rId3" Type="http://schemas.microsoft.com/office/2007/relationships/media" Target="../media/media33.wav"/><Relationship Id="rId7" Type="http://schemas.microsoft.com/office/2007/relationships/media" Target="../media/media35.wav"/><Relationship Id="rId12" Type="http://schemas.openxmlformats.org/officeDocument/2006/relationships/notesSlide" Target="../notesSlides/notesSlide13.xml"/><Relationship Id="rId2" Type="http://schemas.openxmlformats.org/officeDocument/2006/relationships/audio" Target="../media/media32.wav"/><Relationship Id="rId1" Type="http://schemas.microsoft.com/office/2007/relationships/media" Target="../media/media32.wav"/><Relationship Id="rId6" Type="http://schemas.openxmlformats.org/officeDocument/2006/relationships/audio" Target="../media/media34.wav"/><Relationship Id="rId11" Type="http://schemas.openxmlformats.org/officeDocument/2006/relationships/slideLayout" Target="../slideLayouts/slideLayout3.xml"/><Relationship Id="rId5" Type="http://schemas.microsoft.com/office/2007/relationships/media" Target="../media/media34.wav"/><Relationship Id="rId10" Type="http://schemas.openxmlformats.org/officeDocument/2006/relationships/audio" Target="../media/media36.wav"/><Relationship Id="rId4" Type="http://schemas.openxmlformats.org/officeDocument/2006/relationships/audio" Target="../media/media33.wav"/><Relationship Id="rId9" Type="http://schemas.microsoft.com/office/2007/relationships/media" Target="../media/media36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0.wav"/><Relationship Id="rId13" Type="http://schemas.openxmlformats.org/officeDocument/2006/relationships/image" Target="../media/image8.png"/><Relationship Id="rId3" Type="http://schemas.microsoft.com/office/2007/relationships/media" Target="../media/media38.wav"/><Relationship Id="rId7" Type="http://schemas.microsoft.com/office/2007/relationships/media" Target="../media/media40.wav"/><Relationship Id="rId12" Type="http://schemas.openxmlformats.org/officeDocument/2006/relationships/image" Target="../media/image21.png"/><Relationship Id="rId2" Type="http://schemas.openxmlformats.org/officeDocument/2006/relationships/audio" Target="../media/media37.wav"/><Relationship Id="rId1" Type="http://schemas.microsoft.com/office/2007/relationships/media" Target="../media/media37.wav"/><Relationship Id="rId6" Type="http://schemas.openxmlformats.org/officeDocument/2006/relationships/audio" Target="../media/media39.wav"/><Relationship Id="rId11" Type="http://schemas.openxmlformats.org/officeDocument/2006/relationships/image" Target="../media/image20.png"/><Relationship Id="rId5" Type="http://schemas.microsoft.com/office/2007/relationships/media" Target="../media/media39.wav"/><Relationship Id="rId10" Type="http://schemas.openxmlformats.org/officeDocument/2006/relationships/notesSlide" Target="../notesSlides/notesSlide16.xml"/><Relationship Id="rId4" Type="http://schemas.openxmlformats.org/officeDocument/2006/relationships/audio" Target="../media/media38.wav"/><Relationship Id="rId9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3" Type="http://schemas.microsoft.com/office/2007/relationships/media" Target="../media/media42.wav"/><Relationship Id="rId7" Type="http://schemas.openxmlformats.org/officeDocument/2006/relationships/slideLayout" Target="../slideLayouts/slideLayout3.xml"/><Relationship Id="rId2" Type="http://schemas.openxmlformats.org/officeDocument/2006/relationships/audio" Target="../media/media41.wav"/><Relationship Id="rId1" Type="http://schemas.microsoft.com/office/2007/relationships/media" Target="../media/media41.wav"/><Relationship Id="rId6" Type="http://schemas.openxmlformats.org/officeDocument/2006/relationships/audio" Target="../media/media43.wav"/><Relationship Id="rId5" Type="http://schemas.microsoft.com/office/2007/relationships/media" Target="../media/media43.wav"/><Relationship Id="rId4" Type="http://schemas.openxmlformats.org/officeDocument/2006/relationships/audio" Target="../media/media42.wav"/><Relationship Id="rId9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audio" Target="../media/media47.wav"/><Relationship Id="rId13" Type="http://schemas.openxmlformats.org/officeDocument/2006/relationships/slideLayout" Target="../slideLayouts/slideLayout3.xml"/><Relationship Id="rId3" Type="http://schemas.microsoft.com/office/2007/relationships/media" Target="../media/media45.wav"/><Relationship Id="rId7" Type="http://schemas.microsoft.com/office/2007/relationships/media" Target="../media/media47.wav"/><Relationship Id="rId12" Type="http://schemas.openxmlformats.org/officeDocument/2006/relationships/audio" Target="../media/media49.wav"/><Relationship Id="rId2" Type="http://schemas.openxmlformats.org/officeDocument/2006/relationships/audio" Target="../media/media44.wav"/><Relationship Id="rId1" Type="http://schemas.microsoft.com/office/2007/relationships/media" Target="../media/media44.wav"/><Relationship Id="rId6" Type="http://schemas.openxmlformats.org/officeDocument/2006/relationships/audio" Target="../media/media46.wav"/><Relationship Id="rId11" Type="http://schemas.microsoft.com/office/2007/relationships/media" Target="../media/media49.wav"/><Relationship Id="rId5" Type="http://schemas.microsoft.com/office/2007/relationships/media" Target="../media/media46.wav"/><Relationship Id="rId15" Type="http://schemas.openxmlformats.org/officeDocument/2006/relationships/image" Target="../media/image8.png"/><Relationship Id="rId10" Type="http://schemas.openxmlformats.org/officeDocument/2006/relationships/audio" Target="../media/media48.wav"/><Relationship Id="rId4" Type="http://schemas.openxmlformats.org/officeDocument/2006/relationships/audio" Target="../media/media45.wav"/><Relationship Id="rId9" Type="http://schemas.microsoft.com/office/2007/relationships/media" Target="../media/media48.wav"/><Relationship Id="rId1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audio" Target="../media/media53.wav"/><Relationship Id="rId13" Type="http://schemas.microsoft.com/office/2007/relationships/media" Target="../media/media56.wav"/><Relationship Id="rId18" Type="http://schemas.openxmlformats.org/officeDocument/2006/relationships/image" Target="../media/image8.png"/><Relationship Id="rId3" Type="http://schemas.microsoft.com/office/2007/relationships/media" Target="../media/media51.wav"/><Relationship Id="rId7" Type="http://schemas.microsoft.com/office/2007/relationships/media" Target="../media/media53.wav"/><Relationship Id="rId12" Type="http://schemas.openxmlformats.org/officeDocument/2006/relationships/audio" Target="../media/media55.wav"/><Relationship Id="rId17" Type="http://schemas.openxmlformats.org/officeDocument/2006/relationships/image" Target="../media/image22.png"/><Relationship Id="rId2" Type="http://schemas.openxmlformats.org/officeDocument/2006/relationships/audio" Target="../media/media50.wav"/><Relationship Id="rId16" Type="http://schemas.openxmlformats.org/officeDocument/2006/relationships/notesSlide" Target="../notesSlides/notesSlide19.xml"/><Relationship Id="rId1" Type="http://schemas.microsoft.com/office/2007/relationships/media" Target="../media/media50.wav"/><Relationship Id="rId6" Type="http://schemas.openxmlformats.org/officeDocument/2006/relationships/audio" Target="../media/media52.wav"/><Relationship Id="rId11" Type="http://schemas.microsoft.com/office/2007/relationships/media" Target="../media/media55.wav"/><Relationship Id="rId5" Type="http://schemas.microsoft.com/office/2007/relationships/media" Target="../media/media52.wav"/><Relationship Id="rId15" Type="http://schemas.openxmlformats.org/officeDocument/2006/relationships/slideLayout" Target="../slideLayouts/slideLayout3.xml"/><Relationship Id="rId10" Type="http://schemas.openxmlformats.org/officeDocument/2006/relationships/audio" Target="../media/media54.wav"/><Relationship Id="rId4" Type="http://schemas.openxmlformats.org/officeDocument/2006/relationships/audio" Target="../media/media51.wav"/><Relationship Id="rId9" Type="http://schemas.microsoft.com/office/2007/relationships/media" Target="../media/media54.wav"/><Relationship Id="rId14" Type="http://schemas.openxmlformats.org/officeDocument/2006/relationships/audio" Target="../media/media56.wav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microsoft.com/office/2007/relationships/media" Target="../media/media2.wav"/><Relationship Id="rId7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10" Type="http://schemas.openxmlformats.org/officeDocument/2006/relationships/image" Target="../media/image9.png"/><Relationship Id="rId4" Type="http://schemas.openxmlformats.org/officeDocument/2006/relationships/audio" Target="../media/media2.wav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audio" Target="../media/media58.wav"/><Relationship Id="rId13" Type="http://schemas.openxmlformats.org/officeDocument/2006/relationships/image" Target="../media/image23.png"/><Relationship Id="rId3" Type="http://schemas.microsoft.com/office/2007/relationships/media" Target="../media/media50.wav"/><Relationship Id="rId7" Type="http://schemas.microsoft.com/office/2007/relationships/media" Target="../media/media58.wav"/><Relationship Id="rId12" Type="http://schemas.openxmlformats.org/officeDocument/2006/relationships/notesSlide" Target="../notesSlides/notesSlide20.xml"/><Relationship Id="rId2" Type="http://schemas.openxmlformats.org/officeDocument/2006/relationships/audio" Target="../media/media44.wav"/><Relationship Id="rId1" Type="http://schemas.microsoft.com/office/2007/relationships/media" Target="../media/media44.wav"/><Relationship Id="rId6" Type="http://schemas.openxmlformats.org/officeDocument/2006/relationships/audio" Target="../media/media57.wav"/><Relationship Id="rId11" Type="http://schemas.openxmlformats.org/officeDocument/2006/relationships/slideLayout" Target="../slideLayouts/slideLayout3.xml"/><Relationship Id="rId5" Type="http://schemas.microsoft.com/office/2007/relationships/media" Target="../media/media57.wav"/><Relationship Id="rId10" Type="http://schemas.openxmlformats.org/officeDocument/2006/relationships/audio" Target="../media/media59.wav"/><Relationship Id="rId4" Type="http://schemas.openxmlformats.org/officeDocument/2006/relationships/audio" Target="../media/media50.wav"/><Relationship Id="rId9" Type="http://schemas.microsoft.com/office/2007/relationships/media" Target="../media/media59.wav"/><Relationship Id="rId1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audio" Target="../media/media63.wav"/><Relationship Id="rId3" Type="http://schemas.microsoft.com/office/2007/relationships/media" Target="../media/media61.wav"/><Relationship Id="rId7" Type="http://schemas.microsoft.com/office/2007/relationships/media" Target="../media/media63.wav"/><Relationship Id="rId12" Type="http://schemas.openxmlformats.org/officeDocument/2006/relationships/image" Target="../media/image24.png"/><Relationship Id="rId2" Type="http://schemas.openxmlformats.org/officeDocument/2006/relationships/audio" Target="../media/media60.wav"/><Relationship Id="rId1" Type="http://schemas.microsoft.com/office/2007/relationships/media" Target="../media/media60.wav"/><Relationship Id="rId6" Type="http://schemas.openxmlformats.org/officeDocument/2006/relationships/audio" Target="../media/media62.wav"/><Relationship Id="rId11" Type="http://schemas.openxmlformats.org/officeDocument/2006/relationships/image" Target="../media/image8.png"/><Relationship Id="rId5" Type="http://schemas.microsoft.com/office/2007/relationships/media" Target="../media/media62.wav"/><Relationship Id="rId10" Type="http://schemas.openxmlformats.org/officeDocument/2006/relationships/notesSlide" Target="../notesSlides/notesSlide21.xml"/><Relationship Id="rId4" Type="http://schemas.openxmlformats.org/officeDocument/2006/relationships/audio" Target="../media/media61.wav"/><Relationship Id="rId9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2.xml"/><Relationship Id="rId3" Type="http://schemas.microsoft.com/office/2007/relationships/media" Target="../media/media65.wav"/><Relationship Id="rId7" Type="http://schemas.openxmlformats.org/officeDocument/2006/relationships/slideLayout" Target="../slideLayouts/slideLayout3.xml"/><Relationship Id="rId2" Type="http://schemas.openxmlformats.org/officeDocument/2006/relationships/audio" Target="../media/media64.wav"/><Relationship Id="rId1" Type="http://schemas.microsoft.com/office/2007/relationships/media" Target="../media/media64.wav"/><Relationship Id="rId6" Type="http://schemas.openxmlformats.org/officeDocument/2006/relationships/audio" Target="../media/media66.wav"/><Relationship Id="rId5" Type="http://schemas.microsoft.com/office/2007/relationships/media" Target="../media/media66.wav"/><Relationship Id="rId10" Type="http://schemas.openxmlformats.org/officeDocument/2006/relationships/image" Target="../media/image8.png"/><Relationship Id="rId4" Type="http://schemas.openxmlformats.org/officeDocument/2006/relationships/audio" Target="../media/media65.wav"/><Relationship Id="rId9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3.xml"/><Relationship Id="rId3" Type="http://schemas.microsoft.com/office/2007/relationships/media" Target="../media/media68.wav"/><Relationship Id="rId7" Type="http://schemas.openxmlformats.org/officeDocument/2006/relationships/slideLayout" Target="../slideLayouts/slideLayout3.xml"/><Relationship Id="rId2" Type="http://schemas.openxmlformats.org/officeDocument/2006/relationships/audio" Target="../media/media67.wav"/><Relationship Id="rId1" Type="http://schemas.microsoft.com/office/2007/relationships/media" Target="../media/media67.wav"/><Relationship Id="rId6" Type="http://schemas.openxmlformats.org/officeDocument/2006/relationships/audio" Target="../media/media69.wav"/><Relationship Id="rId5" Type="http://schemas.microsoft.com/office/2007/relationships/media" Target="../media/media69.wav"/><Relationship Id="rId10" Type="http://schemas.openxmlformats.org/officeDocument/2006/relationships/image" Target="../media/image8.png"/><Relationship Id="rId4" Type="http://schemas.openxmlformats.org/officeDocument/2006/relationships/audio" Target="../media/media68.wav"/><Relationship Id="rId9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4.xml"/><Relationship Id="rId3" Type="http://schemas.microsoft.com/office/2007/relationships/media" Target="../media/media65.wav"/><Relationship Id="rId7" Type="http://schemas.openxmlformats.org/officeDocument/2006/relationships/slideLayout" Target="../slideLayouts/slideLayout3.xml"/><Relationship Id="rId2" Type="http://schemas.openxmlformats.org/officeDocument/2006/relationships/audio" Target="../media/media64.wav"/><Relationship Id="rId1" Type="http://schemas.microsoft.com/office/2007/relationships/media" Target="../media/media64.wav"/><Relationship Id="rId6" Type="http://schemas.openxmlformats.org/officeDocument/2006/relationships/audio" Target="../media/media66.wav"/><Relationship Id="rId5" Type="http://schemas.microsoft.com/office/2007/relationships/media" Target="../media/media66.wav"/><Relationship Id="rId4" Type="http://schemas.openxmlformats.org/officeDocument/2006/relationships/audio" Target="../media/media65.wav"/><Relationship Id="rId9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5.xml"/><Relationship Id="rId3" Type="http://schemas.microsoft.com/office/2007/relationships/media" Target="../media/media68.wav"/><Relationship Id="rId7" Type="http://schemas.openxmlformats.org/officeDocument/2006/relationships/slideLayout" Target="../slideLayouts/slideLayout3.xml"/><Relationship Id="rId2" Type="http://schemas.openxmlformats.org/officeDocument/2006/relationships/audio" Target="../media/media67.wav"/><Relationship Id="rId1" Type="http://schemas.microsoft.com/office/2007/relationships/media" Target="../media/media67.wav"/><Relationship Id="rId6" Type="http://schemas.openxmlformats.org/officeDocument/2006/relationships/audio" Target="../media/media69.wav"/><Relationship Id="rId5" Type="http://schemas.microsoft.com/office/2007/relationships/media" Target="../media/media69.wav"/><Relationship Id="rId4" Type="http://schemas.openxmlformats.org/officeDocument/2006/relationships/audio" Target="../media/media68.wav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microsoft.com/office/2007/relationships/media" Target="../media/media5.wav"/><Relationship Id="rId7" Type="http://schemas.openxmlformats.org/officeDocument/2006/relationships/slideLayout" Target="../slideLayouts/slideLayout3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audio" Target="../media/media6.wav"/><Relationship Id="rId11" Type="http://schemas.openxmlformats.org/officeDocument/2006/relationships/image" Target="../media/image11.png"/><Relationship Id="rId5" Type="http://schemas.microsoft.com/office/2007/relationships/media" Target="../media/media6.wav"/><Relationship Id="rId10" Type="http://schemas.openxmlformats.org/officeDocument/2006/relationships/image" Target="../media/image10.png"/><Relationship Id="rId4" Type="http://schemas.openxmlformats.org/officeDocument/2006/relationships/audio" Target="../media/media5.wav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10.wav"/><Relationship Id="rId3" Type="http://schemas.microsoft.com/office/2007/relationships/media" Target="../media/media8.wav"/><Relationship Id="rId7" Type="http://schemas.microsoft.com/office/2007/relationships/media" Target="../media/media10.wav"/><Relationship Id="rId12" Type="http://schemas.openxmlformats.org/officeDocument/2006/relationships/image" Target="../media/image8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audio" Target="../media/media9.wav"/><Relationship Id="rId11" Type="http://schemas.openxmlformats.org/officeDocument/2006/relationships/image" Target="../media/image13.png"/><Relationship Id="rId5" Type="http://schemas.microsoft.com/office/2007/relationships/media" Target="../media/media9.wav"/><Relationship Id="rId10" Type="http://schemas.openxmlformats.org/officeDocument/2006/relationships/notesSlide" Target="../notesSlides/notesSlide5.xml"/><Relationship Id="rId4" Type="http://schemas.openxmlformats.org/officeDocument/2006/relationships/audio" Target="../media/media8.wav"/><Relationship Id="rId9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14.wav"/><Relationship Id="rId3" Type="http://schemas.microsoft.com/office/2007/relationships/media" Target="../media/media12.wav"/><Relationship Id="rId7" Type="http://schemas.microsoft.com/office/2007/relationships/media" Target="../media/media14.wav"/><Relationship Id="rId12" Type="http://schemas.openxmlformats.org/officeDocument/2006/relationships/image" Target="../media/image8.png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6" Type="http://schemas.openxmlformats.org/officeDocument/2006/relationships/audio" Target="../media/media13.wav"/><Relationship Id="rId11" Type="http://schemas.openxmlformats.org/officeDocument/2006/relationships/image" Target="../media/image14.png"/><Relationship Id="rId5" Type="http://schemas.microsoft.com/office/2007/relationships/media" Target="../media/media13.wav"/><Relationship Id="rId10" Type="http://schemas.openxmlformats.org/officeDocument/2006/relationships/notesSlide" Target="../notesSlides/notesSlide6.xml"/><Relationship Id="rId4" Type="http://schemas.openxmlformats.org/officeDocument/2006/relationships/audio" Target="../media/media12.wav"/><Relationship Id="rId9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16.wav"/><Relationship Id="rId7" Type="http://schemas.openxmlformats.org/officeDocument/2006/relationships/image" Target="../media/image16.png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3.xml"/><Relationship Id="rId4" Type="http://schemas.openxmlformats.org/officeDocument/2006/relationships/audio" Target="../media/media16.wav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media20.wav"/><Relationship Id="rId13" Type="http://schemas.openxmlformats.org/officeDocument/2006/relationships/image" Target="../media/image8.png"/><Relationship Id="rId3" Type="http://schemas.microsoft.com/office/2007/relationships/media" Target="../media/media18.wav"/><Relationship Id="rId7" Type="http://schemas.microsoft.com/office/2007/relationships/media" Target="../media/media20.wav"/><Relationship Id="rId12" Type="http://schemas.openxmlformats.org/officeDocument/2006/relationships/notesSlide" Target="../notesSlides/notesSlide9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6" Type="http://schemas.openxmlformats.org/officeDocument/2006/relationships/audio" Target="../media/media19.wav"/><Relationship Id="rId11" Type="http://schemas.openxmlformats.org/officeDocument/2006/relationships/slideLayout" Target="../slideLayouts/slideLayout3.xml"/><Relationship Id="rId5" Type="http://schemas.microsoft.com/office/2007/relationships/media" Target="../media/media19.wav"/><Relationship Id="rId10" Type="http://schemas.openxmlformats.org/officeDocument/2006/relationships/audio" Target="../media/media21.wav"/><Relationship Id="rId4" Type="http://schemas.openxmlformats.org/officeDocument/2006/relationships/audio" Target="../media/media18.wav"/><Relationship Id="rId9" Type="http://schemas.microsoft.com/office/2007/relationships/media" Target="../media/media2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手工切割间隔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能量小不代表没声音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单词之间可能就没有间隔而且无法切分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594" y="1120596"/>
            <a:ext cx="5899484" cy="483020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97" y="3647556"/>
            <a:ext cx="1876425" cy="14382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85500" y="5085831"/>
            <a:ext cx="1047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to   make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989584" y="6013950"/>
            <a:ext cx="4460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            K     Goo    </a:t>
            </a:r>
            <a:r>
              <a:rPr lang="en-US" altLang="zh-CN" dirty="0" err="1"/>
              <a:t>Gle</a:t>
            </a:r>
            <a:r>
              <a:rPr lang="en-US" altLang="zh-CN" dirty="0"/>
              <a:t>         Ta    </a:t>
            </a:r>
            <a:r>
              <a:rPr lang="en-US" altLang="zh-CN" dirty="0" err="1"/>
              <a:t>ke</a:t>
            </a:r>
            <a:r>
              <a:rPr lang="en-US" altLang="zh-CN" dirty="0"/>
              <a:t>    Pic    </a:t>
            </a:r>
            <a:r>
              <a:rPr lang="en-US" altLang="zh-CN" dirty="0" err="1"/>
              <a:t>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7775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91179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TSM——OLA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中基于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VAD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间隔速度变化对照实验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002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 want to take a picture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WSOLA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5851EF9-67F0-4FE6-B8E0-73425D6548B6}"/>
              </a:ext>
            </a:extLst>
          </p:cNvPr>
          <p:cNvSpPr txBox="1"/>
          <p:nvPr/>
        </p:nvSpPr>
        <p:spPr>
          <a:xfrm>
            <a:off x="1535755" y="4609070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1_1.25_1.5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110567A-F5F3-4F7C-95F4-13B83A3B2A6A}"/>
              </a:ext>
            </a:extLst>
          </p:cNvPr>
          <p:cNvSpPr txBox="1"/>
          <p:nvPr/>
        </p:nvSpPr>
        <p:spPr>
          <a:xfrm>
            <a:off x="989270" y="5886806"/>
            <a:ext cx="2658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Okay google take a picture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D633B7E-AACC-4DFE-8DB2-C2015FD0C1C8}"/>
              </a:ext>
            </a:extLst>
          </p:cNvPr>
          <p:cNvSpPr txBox="1"/>
          <p:nvPr/>
        </p:nvSpPr>
        <p:spPr>
          <a:xfrm>
            <a:off x="4590107" y="4609070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1_1.25_2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522F82C-FD5A-49BB-A3DA-113580F9ABB9}"/>
              </a:ext>
            </a:extLst>
          </p:cNvPr>
          <p:cNvSpPr txBox="1"/>
          <p:nvPr/>
        </p:nvSpPr>
        <p:spPr>
          <a:xfrm>
            <a:off x="3877122" y="5891110"/>
            <a:ext cx="2658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Okay google take a picture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C670B4B-D64A-45C8-A982-61240B225330}"/>
              </a:ext>
            </a:extLst>
          </p:cNvPr>
          <p:cNvSpPr txBox="1"/>
          <p:nvPr/>
        </p:nvSpPr>
        <p:spPr>
          <a:xfrm>
            <a:off x="9843577" y="4609070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2_1.5_1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4A89AFF-4039-44A8-961E-1F23CD97CA7F}"/>
              </a:ext>
            </a:extLst>
          </p:cNvPr>
          <p:cNvSpPr txBox="1"/>
          <p:nvPr/>
        </p:nvSpPr>
        <p:spPr>
          <a:xfrm>
            <a:off x="9631787" y="5866396"/>
            <a:ext cx="1481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Take a picture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4848E19-26EE-41E0-97AD-2259D11A293E}"/>
              </a:ext>
            </a:extLst>
          </p:cNvPr>
          <p:cNvSpPr txBox="1"/>
          <p:nvPr/>
        </p:nvSpPr>
        <p:spPr>
          <a:xfrm>
            <a:off x="7469732" y="4609070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1_1.5_2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AC0A78C-CB53-4622-AF16-8419B9232F46}"/>
              </a:ext>
            </a:extLst>
          </p:cNvPr>
          <p:cNvSpPr txBox="1"/>
          <p:nvPr/>
        </p:nvSpPr>
        <p:spPr>
          <a:xfrm>
            <a:off x="6744573" y="5886806"/>
            <a:ext cx="2658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Okay google take a</a:t>
            </a:r>
            <a:r>
              <a:rPr lang="zh-CN" altLang="en-US" dirty="0"/>
              <a:t> </a:t>
            </a:r>
            <a:r>
              <a:rPr lang="en-US" altLang="zh-CN" dirty="0"/>
              <a:t>picture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6913F74-444D-4CAF-97F2-495D2383A728}"/>
              </a:ext>
            </a:extLst>
          </p:cNvPr>
          <p:cNvSpPr txBox="1"/>
          <p:nvPr/>
        </p:nvSpPr>
        <p:spPr>
          <a:xfrm>
            <a:off x="9843576" y="215084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2_1_0.5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726F09-A9A4-48B8-83D0-05AB1781BA85}"/>
              </a:ext>
            </a:extLst>
          </p:cNvPr>
          <p:cNvSpPr txBox="1"/>
          <p:nvPr/>
        </p:nvSpPr>
        <p:spPr>
          <a:xfrm>
            <a:off x="9836627" y="3367526"/>
            <a:ext cx="1060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Take it sir</a:t>
            </a:r>
            <a:endParaRPr lang="zh-CN" altLang="en-US" dirty="0"/>
          </a:p>
        </p:txBody>
      </p:sp>
      <p:pic>
        <p:nvPicPr>
          <p:cNvPr id="2" name="1_1.25_1.5_ola_okay_google_take_a_picture">
            <a:hlinkClick r:id="" action="ppaction://media"/>
            <a:extLst>
              <a:ext uri="{FF2B5EF4-FFF2-40B4-BE49-F238E27FC236}">
                <a16:creationId xmlns:a16="http://schemas.microsoft.com/office/drawing/2014/main" id="{B4BEAF5F-9C0C-4305-B7C2-616E84605E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013969" y="5205813"/>
            <a:ext cx="609600" cy="609600"/>
          </a:xfrm>
          <a:prstGeom prst="rect">
            <a:avLst/>
          </a:prstGeom>
        </p:spPr>
      </p:pic>
      <p:pic>
        <p:nvPicPr>
          <p:cNvPr id="4" name="1_1.25_2_okay_google_take_a_picture">
            <a:hlinkClick r:id="" action="ppaction://media"/>
            <a:extLst>
              <a:ext uri="{FF2B5EF4-FFF2-40B4-BE49-F238E27FC236}">
                <a16:creationId xmlns:a16="http://schemas.microsoft.com/office/drawing/2014/main" id="{18457C9F-9867-4D57-BDE6-110FD008375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901821" y="5129956"/>
            <a:ext cx="609600" cy="609600"/>
          </a:xfrm>
          <a:prstGeom prst="rect">
            <a:avLst/>
          </a:prstGeom>
        </p:spPr>
      </p:pic>
      <p:pic>
        <p:nvPicPr>
          <p:cNvPr id="5" name="1_1.5_2_okay_google_take_a_picture">
            <a:hlinkClick r:id="" action="ppaction://media"/>
            <a:extLst>
              <a:ext uri="{FF2B5EF4-FFF2-40B4-BE49-F238E27FC236}">
                <a16:creationId xmlns:a16="http://schemas.microsoft.com/office/drawing/2014/main" id="{C7836A63-5E3B-4AC1-80FF-5F7ED75F1D5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769272" y="5152629"/>
            <a:ext cx="609600" cy="609600"/>
          </a:xfrm>
          <a:prstGeom prst="rect">
            <a:avLst/>
          </a:prstGeom>
        </p:spPr>
      </p:pic>
      <p:pic>
        <p:nvPicPr>
          <p:cNvPr id="6" name="2_1.5_1_ola_take_a_picture">
            <a:hlinkClick r:id="" action="ppaction://media"/>
            <a:extLst>
              <a:ext uri="{FF2B5EF4-FFF2-40B4-BE49-F238E27FC236}">
                <a16:creationId xmlns:a16="http://schemas.microsoft.com/office/drawing/2014/main" id="{2CF88FD5-D187-443E-88BB-F7E721B373F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047492" y="5150050"/>
            <a:ext cx="609600" cy="609600"/>
          </a:xfrm>
          <a:prstGeom prst="rect">
            <a:avLst/>
          </a:prstGeom>
        </p:spPr>
      </p:pic>
      <p:pic>
        <p:nvPicPr>
          <p:cNvPr id="20" name="2_1_0.5_ola_take_it_sir">
            <a:hlinkClick r:id="" action="ppaction://media"/>
            <a:extLst>
              <a:ext uri="{FF2B5EF4-FFF2-40B4-BE49-F238E27FC236}">
                <a16:creationId xmlns:a16="http://schemas.microsoft.com/office/drawing/2014/main" id="{B53C9FD9-67CB-4E65-8831-3776BE95A083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015551" y="26299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5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16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93239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TSM——OLA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中基于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50ms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间隔速度变化对照实验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9878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 want to take a picture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OLA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噪声和切片粒度有关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5851EF9-67F0-4FE6-B8E0-73425D6548B6}"/>
              </a:ext>
            </a:extLst>
          </p:cNvPr>
          <p:cNvSpPr txBox="1"/>
          <p:nvPr/>
        </p:nvSpPr>
        <p:spPr>
          <a:xfrm>
            <a:off x="1555662" y="3964997"/>
            <a:ext cx="2175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0.5:0.01:0.5+36*0.01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110567A-F5F3-4F7C-95F4-13B83A3B2A6A}"/>
              </a:ext>
            </a:extLst>
          </p:cNvPr>
          <p:cNvSpPr txBox="1"/>
          <p:nvPr/>
        </p:nvSpPr>
        <p:spPr>
          <a:xfrm>
            <a:off x="1471184" y="5242733"/>
            <a:ext cx="2344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 want to take a picture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D633B7E-AACC-4DFE-8DB2-C2015FD0C1C8}"/>
              </a:ext>
            </a:extLst>
          </p:cNvPr>
          <p:cNvSpPr txBox="1"/>
          <p:nvPr/>
        </p:nvSpPr>
        <p:spPr>
          <a:xfrm>
            <a:off x="4600737" y="3964997"/>
            <a:ext cx="2175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0.5:0.02:0.5+36*0.02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522F82C-FD5A-49BB-A3DA-113580F9ABB9}"/>
              </a:ext>
            </a:extLst>
          </p:cNvPr>
          <p:cNvSpPr txBox="1"/>
          <p:nvPr/>
        </p:nvSpPr>
        <p:spPr>
          <a:xfrm>
            <a:off x="4516258" y="5247037"/>
            <a:ext cx="2344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 want to take a picture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4848E19-26EE-41E0-97AD-2259D11A293E}"/>
              </a:ext>
            </a:extLst>
          </p:cNvPr>
          <p:cNvSpPr txBox="1"/>
          <p:nvPr/>
        </p:nvSpPr>
        <p:spPr>
          <a:xfrm>
            <a:off x="7508673" y="3964997"/>
            <a:ext cx="2175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0.5:0.03:0.5+36*0.03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AC0A78C-CB53-4622-AF16-8419B9232F46}"/>
              </a:ext>
            </a:extLst>
          </p:cNvPr>
          <p:cNvSpPr txBox="1"/>
          <p:nvPr/>
        </p:nvSpPr>
        <p:spPr>
          <a:xfrm>
            <a:off x="7424195" y="5242733"/>
            <a:ext cx="2344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 want to take a picture</a:t>
            </a:r>
            <a:endParaRPr lang="zh-CN" altLang="en-US" dirty="0"/>
          </a:p>
        </p:txBody>
      </p:sp>
      <p:pic>
        <p:nvPicPr>
          <p:cNvPr id="3" name="0.5_0.01_i_want_to_take_a_picture">
            <a:hlinkClick r:id="" action="ppaction://media"/>
            <a:extLst>
              <a:ext uri="{FF2B5EF4-FFF2-40B4-BE49-F238E27FC236}">
                <a16:creationId xmlns:a16="http://schemas.microsoft.com/office/drawing/2014/main" id="{E3594B65-6004-4DDB-B5C2-B2A53EBF39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338660" y="4485883"/>
            <a:ext cx="609600" cy="609600"/>
          </a:xfrm>
          <a:prstGeom prst="rect">
            <a:avLst/>
          </a:prstGeom>
        </p:spPr>
      </p:pic>
      <p:pic>
        <p:nvPicPr>
          <p:cNvPr id="7" name="1_0.02_ola_I_want_to_take_a_picture">
            <a:hlinkClick r:id="" action="ppaction://media"/>
            <a:extLst>
              <a:ext uri="{FF2B5EF4-FFF2-40B4-BE49-F238E27FC236}">
                <a16:creationId xmlns:a16="http://schemas.microsoft.com/office/drawing/2014/main" id="{2729DE0B-878D-4A1F-A658-5D853468B8B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83734" y="4485883"/>
            <a:ext cx="609600" cy="609600"/>
          </a:xfrm>
          <a:prstGeom prst="rect">
            <a:avLst/>
          </a:prstGeom>
        </p:spPr>
      </p:pic>
      <p:pic>
        <p:nvPicPr>
          <p:cNvPr id="8" name="1_0.03_ola">
            <a:hlinkClick r:id="" action="ppaction://media"/>
            <a:extLst>
              <a:ext uri="{FF2B5EF4-FFF2-40B4-BE49-F238E27FC236}">
                <a16:creationId xmlns:a16="http://schemas.microsoft.com/office/drawing/2014/main" id="{CE3CF7AB-FE85-4DF5-9E4B-6CECC94CD93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291671" y="4508556"/>
            <a:ext cx="609600" cy="609600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D729B690-8231-4957-B92B-02B98609CE1B}"/>
              </a:ext>
            </a:extLst>
          </p:cNvPr>
          <p:cNvSpPr txBox="1"/>
          <p:nvPr/>
        </p:nvSpPr>
        <p:spPr>
          <a:xfrm>
            <a:off x="4600736" y="1985241"/>
            <a:ext cx="2201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1.5:-0.01:1.5-36*0.01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5E61F5E-1BC2-4CB5-B6A0-2726C547B18F}"/>
              </a:ext>
            </a:extLst>
          </p:cNvPr>
          <p:cNvSpPr txBox="1"/>
          <p:nvPr/>
        </p:nvSpPr>
        <p:spPr>
          <a:xfrm>
            <a:off x="5544103" y="3262977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it</a:t>
            </a:r>
            <a:endParaRPr lang="zh-CN" altLang="en-US" dirty="0"/>
          </a:p>
        </p:txBody>
      </p:sp>
      <p:pic>
        <p:nvPicPr>
          <p:cNvPr id="11" name="1.5_0.01_it">
            <a:hlinkClick r:id="" action="ppaction://media"/>
            <a:extLst>
              <a:ext uri="{FF2B5EF4-FFF2-40B4-BE49-F238E27FC236}">
                <a16:creationId xmlns:a16="http://schemas.microsoft.com/office/drawing/2014/main" id="{162FE29F-3EFA-4ADC-A21D-10CB912E5F6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71684" y="2475309"/>
            <a:ext cx="609600" cy="609600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2C1C4707-41E0-4D04-9E5B-D0BE4AA4F8A8}"/>
              </a:ext>
            </a:extLst>
          </p:cNvPr>
          <p:cNvSpPr txBox="1"/>
          <p:nvPr/>
        </p:nvSpPr>
        <p:spPr>
          <a:xfrm>
            <a:off x="7975631" y="1900315"/>
            <a:ext cx="2201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1.5:-0.02:1.5-36*0.02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73B690B-4F97-48A4-8D96-E7B37FBF860D}"/>
              </a:ext>
            </a:extLst>
          </p:cNvPr>
          <p:cNvSpPr txBox="1"/>
          <p:nvPr/>
        </p:nvSpPr>
        <p:spPr>
          <a:xfrm>
            <a:off x="8286867" y="3178051"/>
            <a:ext cx="1481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Take a picture</a:t>
            </a:r>
            <a:endParaRPr lang="zh-CN" altLang="en-US" dirty="0"/>
          </a:p>
        </p:txBody>
      </p:sp>
      <p:pic>
        <p:nvPicPr>
          <p:cNvPr id="2" name="1.5_0.02_ola_take_a_picture">
            <a:hlinkClick r:id="" action="ppaction://media"/>
            <a:extLst>
              <a:ext uri="{FF2B5EF4-FFF2-40B4-BE49-F238E27FC236}">
                <a16:creationId xmlns:a16="http://schemas.microsoft.com/office/drawing/2014/main" id="{BD75CE99-68FB-4D84-BB4D-A44CAF119825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71453" y="244387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2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6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7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1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93239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TSM——OLA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中基于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50ms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间隔速度变化对照实验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495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 want to take a picture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OLA</a:t>
            </a:r>
          </a:p>
          <a:p>
            <a:pPr>
              <a:lnSpc>
                <a:spcPct val="200000"/>
              </a:lnSpc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B46BEBD-D62E-4AC2-B72D-9E04582E4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814" y="1705371"/>
            <a:ext cx="7092263" cy="493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602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100132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TSM——WSOLA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中基于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50ms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间隔速度变化对照实验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002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 want to take a picture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WSOLA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5851EF9-67F0-4FE6-B8E0-73425D6548B6}"/>
              </a:ext>
            </a:extLst>
          </p:cNvPr>
          <p:cNvSpPr txBox="1"/>
          <p:nvPr/>
        </p:nvSpPr>
        <p:spPr>
          <a:xfrm>
            <a:off x="1555662" y="3964997"/>
            <a:ext cx="2175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0.5:0.01:0.5+36*0.01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110567A-F5F3-4F7C-95F4-13B83A3B2A6A}"/>
              </a:ext>
            </a:extLst>
          </p:cNvPr>
          <p:cNvSpPr txBox="1"/>
          <p:nvPr/>
        </p:nvSpPr>
        <p:spPr>
          <a:xfrm>
            <a:off x="1471184" y="5242733"/>
            <a:ext cx="2344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 want to take a picture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D633B7E-AACC-4DFE-8DB2-C2015FD0C1C8}"/>
              </a:ext>
            </a:extLst>
          </p:cNvPr>
          <p:cNvSpPr txBox="1"/>
          <p:nvPr/>
        </p:nvSpPr>
        <p:spPr>
          <a:xfrm>
            <a:off x="4600737" y="3964997"/>
            <a:ext cx="2175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0.5:0.02:0.5+36*0.02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522F82C-FD5A-49BB-A3DA-113580F9ABB9}"/>
              </a:ext>
            </a:extLst>
          </p:cNvPr>
          <p:cNvSpPr txBox="1"/>
          <p:nvPr/>
        </p:nvSpPr>
        <p:spPr>
          <a:xfrm>
            <a:off x="4516258" y="5247037"/>
            <a:ext cx="20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 wanted get picture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4848E19-26EE-41E0-97AD-2259D11A293E}"/>
              </a:ext>
            </a:extLst>
          </p:cNvPr>
          <p:cNvSpPr txBox="1"/>
          <p:nvPr/>
        </p:nvSpPr>
        <p:spPr>
          <a:xfrm>
            <a:off x="7508673" y="3964997"/>
            <a:ext cx="2175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0.5:0.03:0.5+36*0.03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AC0A78C-CB53-4622-AF16-8419B9232F46}"/>
              </a:ext>
            </a:extLst>
          </p:cNvPr>
          <p:cNvSpPr txBox="1"/>
          <p:nvPr/>
        </p:nvSpPr>
        <p:spPr>
          <a:xfrm>
            <a:off x="8076428" y="5242733"/>
            <a:ext cx="99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 wanted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729B690-8231-4957-B92B-02B98609CE1B}"/>
              </a:ext>
            </a:extLst>
          </p:cNvPr>
          <p:cNvSpPr txBox="1"/>
          <p:nvPr/>
        </p:nvSpPr>
        <p:spPr>
          <a:xfrm>
            <a:off x="5450328" y="1985241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0.5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5E61F5E-1BC2-4CB5-B6A0-2726C547B18F}"/>
              </a:ext>
            </a:extLst>
          </p:cNvPr>
          <p:cNvSpPr txBox="1"/>
          <p:nvPr/>
        </p:nvSpPr>
        <p:spPr>
          <a:xfrm>
            <a:off x="4618923" y="3262977"/>
            <a:ext cx="2344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 want to take a picture</a:t>
            </a:r>
            <a:endParaRPr lang="zh-CN" altLang="en-US" dirty="0"/>
          </a:p>
        </p:txBody>
      </p:sp>
      <p:pic>
        <p:nvPicPr>
          <p:cNvPr id="4" name="0.5+0.02_256_wsola_i_wanted_get_picture">
            <a:hlinkClick r:id="" action="ppaction://media"/>
            <a:extLst>
              <a:ext uri="{FF2B5EF4-FFF2-40B4-BE49-F238E27FC236}">
                <a16:creationId xmlns:a16="http://schemas.microsoft.com/office/drawing/2014/main" id="{0B736E19-37F4-4AD0-9035-93A52F6549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83734" y="4540713"/>
            <a:ext cx="609600" cy="609600"/>
          </a:xfrm>
          <a:prstGeom prst="rect">
            <a:avLst/>
          </a:prstGeom>
        </p:spPr>
      </p:pic>
      <p:pic>
        <p:nvPicPr>
          <p:cNvPr id="5" name="0.5+_256_wsola">
            <a:hlinkClick r:id="" action="ppaction://media"/>
            <a:extLst>
              <a:ext uri="{FF2B5EF4-FFF2-40B4-BE49-F238E27FC236}">
                <a16:creationId xmlns:a16="http://schemas.microsoft.com/office/drawing/2014/main" id="{38F8C584-24A6-4150-89A3-C5616C30CCD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338660" y="4540713"/>
            <a:ext cx="609600" cy="609600"/>
          </a:xfrm>
          <a:prstGeom prst="rect">
            <a:avLst/>
          </a:prstGeom>
        </p:spPr>
      </p:pic>
      <p:pic>
        <p:nvPicPr>
          <p:cNvPr id="6" name="0.5_256_wsola">
            <a:hlinkClick r:id="" action="ppaction://media"/>
            <a:extLst>
              <a:ext uri="{FF2B5EF4-FFF2-40B4-BE49-F238E27FC236}">
                <a16:creationId xmlns:a16="http://schemas.microsoft.com/office/drawing/2014/main" id="{A3C517CA-BE10-4345-906D-65A283816C4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486400" y="2470700"/>
            <a:ext cx="609600" cy="609600"/>
          </a:xfrm>
          <a:prstGeom prst="rect">
            <a:avLst/>
          </a:prstGeom>
        </p:spPr>
      </p:pic>
      <p:pic>
        <p:nvPicPr>
          <p:cNvPr id="15" name="0.5+0.03_I_wanted">
            <a:hlinkClick r:id="" action="ppaction://media"/>
            <a:extLst>
              <a:ext uri="{FF2B5EF4-FFF2-40B4-BE49-F238E27FC236}">
                <a16:creationId xmlns:a16="http://schemas.microsoft.com/office/drawing/2014/main" id="{58B3EA00-B57F-4EC5-952D-79791DE7B0A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291671" y="4601627"/>
            <a:ext cx="609600" cy="609600"/>
          </a:xfrm>
          <a:prstGeom prst="rect">
            <a:avLst/>
          </a:prstGeom>
        </p:spPr>
      </p:pic>
      <p:pic>
        <p:nvPicPr>
          <p:cNvPr id="16" name="0.75_1_i_want_it">
            <a:hlinkClick r:id="" action="ppaction://media"/>
            <a:extLst>
              <a:ext uri="{FF2B5EF4-FFF2-40B4-BE49-F238E27FC236}">
                <a16:creationId xmlns:a16="http://schemas.microsoft.com/office/drawing/2014/main" id="{6E9CE61F-72AE-4B8B-ABA3-3A5C68533708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604738" y="2288793"/>
            <a:ext cx="609600" cy="609600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5DBE9826-68B2-438E-B904-EA0A22FF11D0}"/>
              </a:ext>
            </a:extLst>
          </p:cNvPr>
          <p:cNvSpPr txBox="1"/>
          <p:nvPr/>
        </p:nvSpPr>
        <p:spPr>
          <a:xfrm>
            <a:off x="8567254" y="1903369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0.75-1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4E6A934-9118-4E7A-8154-63F837974AA3}"/>
              </a:ext>
            </a:extLst>
          </p:cNvPr>
          <p:cNvSpPr txBox="1"/>
          <p:nvPr/>
        </p:nvSpPr>
        <p:spPr>
          <a:xfrm>
            <a:off x="8483833" y="3269297"/>
            <a:ext cx="947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 want it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93108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6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87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97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10054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思路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510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xxx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71602"/>
            <a:ext cx="5812004" cy="473878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2004" y="1871602"/>
            <a:ext cx="6330439" cy="4738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122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10054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思路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002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Image Scaling Attack: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不确定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target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情况下求最大差异图片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求最大差异解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850148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77117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Ffmpeg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VAD frame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识别结果为空更正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002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错误原因：音频数据格式错误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倍速后识别效果非常好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2FB89F8-6F39-4A76-9B6F-88C8FFA6AECB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44942"/>
          <a:stretch/>
        </p:blipFill>
        <p:spPr>
          <a:xfrm>
            <a:off x="78578" y="2671817"/>
            <a:ext cx="3862873" cy="377587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1F11686-B271-43EC-89DA-1F36C0F2DC7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87687" y="2473778"/>
            <a:ext cx="3819525" cy="4171950"/>
          </a:xfrm>
          <a:prstGeom prst="rect">
            <a:avLst/>
          </a:prstGeom>
        </p:spPr>
      </p:pic>
      <p:pic>
        <p:nvPicPr>
          <p:cNvPr id="5" name="20">
            <a:hlinkClick r:id="" action="ppaction://media"/>
            <a:extLst>
              <a:ext uri="{FF2B5EF4-FFF2-40B4-BE49-F238E27FC236}">
                <a16:creationId xmlns:a16="http://schemas.microsoft.com/office/drawing/2014/main" id="{43DA1F6F-FEC3-4F7C-B6D4-7BDFAC49C2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952282" y="5155851"/>
            <a:ext cx="609600" cy="6096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0740E5F7-27E5-4975-A623-D0C4D05C8AC4}"/>
              </a:ext>
            </a:extLst>
          </p:cNvPr>
          <p:cNvSpPr/>
          <p:nvPr/>
        </p:nvSpPr>
        <p:spPr>
          <a:xfrm>
            <a:off x="10291112" y="4654368"/>
            <a:ext cx="19319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1.38_0.67_0.6_1.0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670A80A-154C-401F-BCFC-C082F75F5AAD}"/>
              </a:ext>
            </a:extLst>
          </p:cNvPr>
          <p:cNvSpPr/>
          <p:nvPr/>
        </p:nvSpPr>
        <p:spPr>
          <a:xfrm>
            <a:off x="10103095" y="5842001"/>
            <a:ext cx="2301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it's ten minutes before</a:t>
            </a:r>
          </a:p>
        </p:txBody>
      </p:sp>
      <p:pic>
        <p:nvPicPr>
          <p:cNvPr id="9" name="3">
            <a:hlinkClick r:id="" action="ppaction://media"/>
            <a:extLst>
              <a:ext uri="{FF2B5EF4-FFF2-40B4-BE49-F238E27FC236}">
                <a16:creationId xmlns:a16="http://schemas.microsoft.com/office/drawing/2014/main" id="{BEF7BECD-9C11-4398-939B-8ED2A86DA74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947096" y="2917039"/>
            <a:ext cx="609600" cy="6096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F4C081AE-FEDE-44DA-900C-A660A0F52898}"/>
              </a:ext>
            </a:extLst>
          </p:cNvPr>
          <p:cNvSpPr/>
          <p:nvPr/>
        </p:nvSpPr>
        <p:spPr>
          <a:xfrm>
            <a:off x="10231534" y="2471157"/>
            <a:ext cx="2048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1.41_1.93_1.24_1.1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76DB5E8-172F-4A16-8FBC-B575E00DA28A}"/>
              </a:ext>
            </a:extLst>
          </p:cNvPr>
          <p:cNvSpPr/>
          <p:nvPr/>
        </p:nvSpPr>
        <p:spPr>
          <a:xfrm>
            <a:off x="10273372" y="3559170"/>
            <a:ext cx="19652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it's the minister for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608A94F-0D86-4D44-A71F-6950228ACFB3}"/>
              </a:ext>
            </a:extLst>
          </p:cNvPr>
          <p:cNvSpPr/>
          <p:nvPr/>
        </p:nvSpPr>
        <p:spPr>
          <a:xfrm>
            <a:off x="3859482" y="3346412"/>
            <a:ext cx="25101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the google take a picture</a:t>
            </a:r>
          </a:p>
        </p:txBody>
      </p:sp>
      <p:pic>
        <p:nvPicPr>
          <p:cNvPr id="14" name="3">
            <a:hlinkClick r:id="" action="ppaction://media"/>
            <a:extLst>
              <a:ext uri="{FF2B5EF4-FFF2-40B4-BE49-F238E27FC236}">
                <a16:creationId xmlns:a16="http://schemas.microsoft.com/office/drawing/2014/main" id="{52128B96-4AE7-441E-A738-56EC40EB60C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43330" y="2819400"/>
            <a:ext cx="609600" cy="60960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DC912AC5-16DB-46B1-9D8B-5C939A4E576F}"/>
              </a:ext>
            </a:extLst>
          </p:cNvPr>
          <p:cNvSpPr/>
          <p:nvPr/>
        </p:nvSpPr>
        <p:spPr>
          <a:xfrm>
            <a:off x="4178513" y="2482378"/>
            <a:ext cx="1641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1.79_1.84_1.05</a:t>
            </a:r>
          </a:p>
        </p:txBody>
      </p:sp>
      <p:pic>
        <p:nvPicPr>
          <p:cNvPr id="16" name="16">
            <a:hlinkClick r:id="" action="ppaction://media"/>
            <a:extLst>
              <a:ext uri="{FF2B5EF4-FFF2-40B4-BE49-F238E27FC236}">
                <a16:creationId xmlns:a16="http://schemas.microsoft.com/office/drawing/2014/main" id="{7691910B-970C-4044-AA8A-C8AF47B5517D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43330" y="4764122"/>
            <a:ext cx="609600" cy="60960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61688EA7-CDB9-482D-8DA2-C77F6E4C4A49}"/>
              </a:ext>
            </a:extLst>
          </p:cNvPr>
          <p:cNvSpPr/>
          <p:nvPr/>
        </p:nvSpPr>
        <p:spPr>
          <a:xfrm>
            <a:off x="4011688" y="5472669"/>
            <a:ext cx="2157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the godlike up it sure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7ABBF5C-E6CD-4F10-896D-5C349E177D0F}"/>
              </a:ext>
            </a:extLst>
          </p:cNvPr>
          <p:cNvSpPr/>
          <p:nvPr/>
        </p:nvSpPr>
        <p:spPr>
          <a:xfrm>
            <a:off x="4269354" y="4285036"/>
            <a:ext cx="1641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1.75_1.19_0.57</a:t>
            </a:r>
          </a:p>
        </p:txBody>
      </p:sp>
    </p:spTree>
    <p:extLst>
      <p:ext uri="{BB962C8B-B14F-4D97-AF65-F5344CB8AC3E}">
        <p14:creationId xmlns:p14="http://schemas.microsoft.com/office/powerpoint/2010/main" val="408098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67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09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快速阈值探究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495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对音频进行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TSM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处理后，不会出现速度达到一个阈值后，识别结果全部都一样的情况，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即识别结果与</a:t>
            </a:r>
            <a:r>
              <a:rPr lang="en-US" altLang="zh-CN" sz="16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tsm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速度之间的关系不是单调的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对于音频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OK Google, take a picture, VAD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后有三段音频，对音频进行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1.4_1.05_1.1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倍速的结果为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they take it</a:t>
            </a:r>
          </a:p>
        </p:txBody>
      </p:sp>
      <p:pic>
        <p:nvPicPr>
          <p:cNvPr id="22" name="2">
            <a:hlinkClick r:id="" action="ppaction://media"/>
            <a:extLst>
              <a:ext uri="{FF2B5EF4-FFF2-40B4-BE49-F238E27FC236}">
                <a16:creationId xmlns:a16="http://schemas.microsoft.com/office/drawing/2014/main" id="{D2F84AEC-0B0E-4323-8C86-E7C5E52551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621211" y="4543029"/>
            <a:ext cx="609600" cy="609600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43C824E0-F069-4207-8405-F7A243043B30}"/>
              </a:ext>
            </a:extLst>
          </p:cNvPr>
          <p:cNvSpPr/>
          <p:nvPr/>
        </p:nvSpPr>
        <p:spPr>
          <a:xfrm>
            <a:off x="2775168" y="404474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</a:t>
            </a:r>
          </a:p>
        </p:txBody>
      </p:sp>
      <p:pic>
        <p:nvPicPr>
          <p:cNvPr id="24" name="4">
            <a:hlinkClick r:id="" action="ppaction://media"/>
            <a:extLst>
              <a:ext uri="{FF2B5EF4-FFF2-40B4-BE49-F238E27FC236}">
                <a16:creationId xmlns:a16="http://schemas.microsoft.com/office/drawing/2014/main" id="{9899BAA7-A632-4A62-96BB-9696ACB6D9C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451228" y="4543029"/>
            <a:ext cx="609600" cy="609600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4C9D1919-9A80-47C3-9D94-6C223E236024}"/>
              </a:ext>
            </a:extLst>
          </p:cNvPr>
          <p:cNvSpPr/>
          <p:nvPr/>
        </p:nvSpPr>
        <p:spPr>
          <a:xfrm>
            <a:off x="5605185" y="404474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pic>
        <p:nvPicPr>
          <p:cNvPr id="25" name="6">
            <a:hlinkClick r:id="" action="ppaction://media"/>
            <a:extLst>
              <a:ext uri="{FF2B5EF4-FFF2-40B4-BE49-F238E27FC236}">
                <a16:creationId xmlns:a16="http://schemas.microsoft.com/office/drawing/2014/main" id="{7601524F-9E1E-4500-8B63-2DA951D2D88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281245" y="4543029"/>
            <a:ext cx="609600" cy="609600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D6AB6AF9-795A-44A2-99E1-A5542FDDEC59}"/>
              </a:ext>
            </a:extLst>
          </p:cNvPr>
          <p:cNvSpPr/>
          <p:nvPr/>
        </p:nvSpPr>
        <p:spPr>
          <a:xfrm>
            <a:off x="8435202" y="404474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2948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快速阈值探究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495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对第一段音频倍速速度从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1.40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开始按照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0.01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步长增加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100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次，其余音频速度不变出现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they take dire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 lake dick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 leader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okay google take dick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take it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you take it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in letter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okay we‘ll take picture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 will take doctor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等结果。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改变每一段音频的速度，不仅会影响该段的识别结果，还会影响相邻和不相邻片段的识别结果。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pic>
        <p:nvPicPr>
          <p:cNvPr id="2" name="1">
            <a:hlinkClick r:id="" action="ppaction://media"/>
            <a:extLst>
              <a:ext uri="{FF2B5EF4-FFF2-40B4-BE49-F238E27FC236}">
                <a16:creationId xmlns:a16="http://schemas.microsoft.com/office/drawing/2014/main" id="{11F72D43-C143-4141-BDE1-2B5E18C580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371600" y="4184363"/>
            <a:ext cx="609600" cy="6096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57E8A94-0E2C-42F9-8E99-3787AD565353}"/>
              </a:ext>
            </a:extLst>
          </p:cNvPr>
          <p:cNvSpPr/>
          <p:nvPr/>
        </p:nvSpPr>
        <p:spPr>
          <a:xfrm>
            <a:off x="914813" y="3707309"/>
            <a:ext cx="1407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1.4_1.05_1.1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20FEEE2-F35F-4353-B1BA-5E3E903F1B2B}"/>
              </a:ext>
            </a:extLst>
          </p:cNvPr>
          <p:cNvSpPr/>
          <p:nvPr/>
        </p:nvSpPr>
        <p:spPr>
          <a:xfrm>
            <a:off x="1001632" y="4793963"/>
            <a:ext cx="12341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they take it</a:t>
            </a:r>
          </a:p>
        </p:txBody>
      </p:sp>
      <p:pic>
        <p:nvPicPr>
          <p:cNvPr id="5" name="2">
            <a:hlinkClick r:id="" action="ppaction://media"/>
            <a:extLst>
              <a:ext uri="{FF2B5EF4-FFF2-40B4-BE49-F238E27FC236}">
                <a16:creationId xmlns:a16="http://schemas.microsoft.com/office/drawing/2014/main" id="{64288634-0D60-450B-8DF5-F1B7406D67D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2924745" y="4184363"/>
            <a:ext cx="609600" cy="6096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F07DC98-960E-4245-964C-581EB82E9E31}"/>
              </a:ext>
            </a:extLst>
          </p:cNvPr>
          <p:cNvSpPr/>
          <p:nvPr/>
        </p:nvSpPr>
        <p:spPr>
          <a:xfrm>
            <a:off x="2467157" y="3704777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1.41_1.05_1.1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F686D37-7067-4260-A8BE-8521FC541124}"/>
              </a:ext>
            </a:extLst>
          </p:cNvPr>
          <p:cNvSpPr/>
          <p:nvPr/>
        </p:nvSpPr>
        <p:spPr>
          <a:xfrm>
            <a:off x="2511936" y="4793963"/>
            <a:ext cx="14715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they take dire</a:t>
            </a:r>
          </a:p>
        </p:txBody>
      </p:sp>
      <p:pic>
        <p:nvPicPr>
          <p:cNvPr id="8" name="3">
            <a:hlinkClick r:id="" action="ppaction://media"/>
            <a:extLst>
              <a:ext uri="{FF2B5EF4-FFF2-40B4-BE49-F238E27FC236}">
                <a16:creationId xmlns:a16="http://schemas.microsoft.com/office/drawing/2014/main" id="{3D7BFD4C-39BC-4DCF-A68F-3CE7A3DADC7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396302" y="4184363"/>
            <a:ext cx="609600" cy="6096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2835CE6-FE3B-49B2-9C06-70A96F9200A8}"/>
              </a:ext>
            </a:extLst>
          </p:cNvPr>
          <p:cNvSpPr/>
          <p:nvPr/>
        </p:nvSpPr>
        <p:spPr>
          <a:xfrm>
            <a:off x="4087751" y="4793963"/>
            <a:ext cx="1357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the lake dick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0852C02-2A85-421C-AD7C-A5D0F0A6B954}"/>
              </a:ext>
            </a:extLst>
          </p:cNvPr>
          <p:cNvSpPr/>
          <p:nvPr/>
        </p:nvSpPr>
        <p:spPr>
          <a:xfrm>
            <a:off x="4037031" y="3704777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1.42_1.05_1.</a:t>
            </a:r>
            <a:r>
              <a:rPr lang="en-US" altLang="zh-CN" dirty="0"/>
              <a:t>1</a:t>
            </a:r>
            <a:endParaRPr lang="zh-CN" altLang="en-US" dirty="0"/>
          </a:p>
        </p:txBody>
      </p:sp>
      <p:pic>
        <p:nvPicPr>
          <p:cNvPr id="13" name="6">
            <a:hlinkClick r:id="" action="ppaction://media"/>
            <a:extLst>
              <a:ext uri="{FF2B5EF4-FFF2-40B4-BE49-F238E27FC236}">
                <a16:creationId xmlns:a16="http://schemas.microsoft.com/office/drawing/2014/main" id="{8FC5FCC4-6252-4AEF-A8A6-424DA4785CE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6111838" y="4184363"/>
            <a:ext cx="609600" cy="6096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D3233409-7F82-41AD-9D60-09BE6FA2CFA9}"/>
              </a:ext>
            </a:extLst>
          </p:cNvPr>
          <p:cNvSpPr/>
          <p:nvPr/>
        </p:nvSpPr>
        <p:spPr>
          <a:xfrm>
            <a:off x="5761310" y="3704777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1.45_1.05_1.1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D6E0513-9B9F-473C-A31C-1EE55CC72D3B}"/>
              </a:ext>
            </a:extLst>
          </p:cNvPr>
          <p:cNvSpPr/>
          <p:nvPr/>
        </p:nvSpPr>
        <p:spPr>
          <a:xfrm>
            <a:off x="5390291" y="4793963"/>
            <a:ext cx="2177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okay google take dick</a:t>
            </a:r>
          </a:p>
        </p:txBody>
      </p:sp>
      <p:pic>
        <p:nvPicPr>
          <p:cNvPr id="16" name="46">
            <a:hlinkClick r:id="" action="ppaction://media"/>
            <a:extLst>
              <a:ext uri="{FF2B5EF4-FFF2-40B4-BE49-F238E27FC236}">
                <a16:creationId xmlns:a16="http://schemas.microsoft.com/office/drawing/2014/main" id="{FE8F1286-D53A-4678-B48F-84558C4BA6D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0292865" y="4184363"/>
            <a:ext cx="609600" cy="60960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B440C572-3C2A-42E5-8B75-9DC897437885}"/>
              </a:ext>
            </a:extLst>
          </p:cNvPr>
          <p:cNvSpPr/>
          <p:nvPr/>
        </p:nvSpPr>
        <p:spPr>
          <a:xfrm>
            <a:off x="9835277" y="3704777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1.85_1.05_1.1</a:t>
            </a:r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7E3FEC5-03D8-43F9-B28E-BE625D3F65A7}"/>
              </a:ext>
            </a:extLst>
          </p:cNvPr>
          <p:cNvSpPr/>
          <p:nvPr/>
        </p:nvSpPr>
        <p:spPr>
          <a:xfrm>
            <a:off x="9907875" y="4793963"/>
            <a:ext cx="12341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they take it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6D39C03-EA2A-4F8C-A61B-0DBF01F7E42C}"/>
              </a:ext>
            </a:extLst>
          </p:cNvPr>
          <p:cNvSpPr/>
          <p:nvPr/>
        </p:nvSpPr>
        <p:spPr>
          <a:xfrm>
            <a:off x="7568195" y="3704777"/>
            <a:ext cx="1640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1.51_1.05_1.1_</a:t>
            </a:r>
          </a:p>
        </p:txBody>
      </p:sp>
      <p:pic>
        <p:nvPicPr>
          <p:cNvPr id="20" name="12">
            <a:hlinkClick r:id="" action="ppaction://media"/>
            <a:extLst>
              <a:ext uri="{FF2B5EF4-FFF2-40B4-BE49-F238E27FC236}">
                <a16:creationId xmlns:a16="http://schemas.microsoft.com/office/drawing/2014/main" id="{0A426198-8032-4C78-8FAA-84537CBE292C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083491" y="4179298"/>
            <a:ext cx="609600" cy="609600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717E09F1-C753-48E1-BCD7-CF7BD8BC9EA4}"/>
              </a:ext>
            </a:extLst>
          </p:cNvPr>
          <p:cNvSpPr/>
          <p:nvPr/>
        </p:nvSpPr>
        <p:spPr>
          <a:xfrm>
            <a:off x="7638974" y="4793963"/>
            <a:ext cx="22722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okay we'll take picture</a:t>
            </a:r>
          </a:p>
        </p:txBody>
      </p:sp>
    </p:spTree>
    <p:extLst>
      <p:ext uri="{BB962C8B-B14F-4D97-AF65-F5344CB8AC3E}">
        <p14:creationId xmlns:p14="http://schemas.microsoft.com/office/powerpoint/2010/main" val="2977375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5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56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528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快速阈值探究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8463153" cy="19878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对第二段音频倍速速度从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1.05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开始按照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0.01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步长增加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100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次，其余音频速度不变出现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they take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 technics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they take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 tanks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 tactics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 picnic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 ticket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 dictator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 pater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等结果。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呈现一定的规律性，即某一结果大致会在一定的速度区间内出现。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4944F79-AC14-4A77-9C21-3D63E3BE60A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315450" y="441813"/>
            <a:ext cx="2876550" cy="6410325"/>
          </a:xfrm>
          <a:prstGeom prst="rect">
            <a:avLst/>
          </a:prstGeom>
        </p:spPr>
      </p:pic>
      <p:pic>
        <p:nvPicPr>
          <p:cNvPr id="3" name="3">
            <a:hlinkClick r:id="" action="ppaction://media"/>
            <a:extLst>
              <a:ext uri="{FF2B5EF4-FFF2-40B4-BE49-F238E27FC236}">
                <a16:creationId xmlns:a16="http://schemas.microsoft.com/office/drawing/2014/main" id="{B8A58130-714C-4196-9956-DA5E04B3D0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281355" y="4485909"/>
            <a:ext cx="609600" cy="6096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C476A30-72A6-4A3D-A35B-13BB264E37E8}"/>
              </a:ext>
            </a:extLst>
          </p:cNvPr>
          <p:cNvSpPr/>
          <p:nvPr/>
        </p:nvSpPr>
        <p:spPr>
          <a:xfrm>
            <a:off x="-85548" y="3937489"/>
            <a:ext cx="1407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1.4_1.07_1.1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64232B8-FBE5-418F-A21E-9B7FBC519EC3}"/>
              </a:ext>
            </a:extLst>
          </p:cNvPr>
          <p:cNvSpPr/>
          <p:nvPr/>
        </p:nvSpPr>
        <p:spPr>
          <a:xfrm>
            <a:off x="60466" y="5215895"/>
            <a:ext cx="10513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they take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2784BBE-095C-4AF2-A214-513D3BFC5297}"/>
              </a:ext>
            </a:extLst>
          </p:cNvPr>
          <p:cNvSpPr/>
          <p:nvPr/>
        </p:nvSpPr>
        <p:spPr>
          <a:xfrm>
            <a:off x="1249113" y="5215895"/>
            <a:ext cx="1323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the technics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E47BD93-5F67-43D7-8AF0-07009E0EE569}"/>
              </a:ext>
            </a:extLst>
          </p:cNvPr>
          <p:cNvSpPr/>
          <p:nvPr/>
        </p:nvSpPr>
        <p:spPr>
          <a:xfrm>
            <a:off x="1164859" y="3937489"/>
            <a:ext cx="1407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1.4_1.41_1.1</a:t>
            </a:r>
          </a:p>
        </p:txBody>
      </p:sp>
      <p:pic>
        <p:nvPicPr>
          <p:cNvPr id="8" name="37">
            <a:hlinkClick r:id="" action="ppaction://media"/>
            <a:extLst>
              <a:ext uri="{FF2B5EF4-FFF2-40B4-BE49-F238E27FC236}">
                <a16:creationId xmlns:a16="http://schemas.microsoft.com/office/drawing/2014/main" id="{1DBF1471-2E14-4BE0-9AD4-312908FEE3C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563938" y="4485909"/>
            <a:ext cx="609600" cy="6096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DAC626F-26BF-48EC-8DA2-31A9EC43C3D5}"/>
              </a:ext>
            </a:extLst>
          </p:cNvPr>
          <p:cNvSpPr/>
          <p:nvPr/>
        </p:nvSpPr>
        <p:spPr>
          <a:xfrm>
            <a:off x="2462158" y="3937489"/>
            <a:ext cx="1407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1.4_1.4</a:t>
            </a:r>
            <a:r>
              <a:rPr lang="en-US" altLang="zh-CN" dirty="0"/>
              <a:t>6</a:t>
            </a:r>
            <a:r>
              <a:rPr lang="zh-CN" altLang="en-US" dirty="0"/>
              <a:t>_1.1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67A8916-E1C0-4F05-9C28-9ED6BBA38DDD}"/>
              </a:ext>
            </a:extLst>
          </p:cNvPr>
          <p:cNvSpPr/>
          <p:nvPr/>
        </p:nvSpPr>
        <p:spPr>
          <a:xfrm>
            <a:off x="2588563" y="5215895"/>
            <a:ext cx="1050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the tanks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1DEF8B7-3E7C-470D-805F-9D3C39AA3DAD}"/>
              </a:ext>
            </a:extLst>
          </p:cNvPr>
          <p:cNvSpPr/>
          <p:nvPr/>
        </p:nvSpPr>
        <p:spPr>
          <a:xfrm>
            <a:off x="3782903" y="3937489"/>
            <a:ext cx="1407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1.4_1.47_1.1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98F9A60-D4B7-44A3-B30F-B44946E9DC4A}"/>
              </a:ext>
            </a:extLst>
          </p:cNvPr>
          <p:cNvSpPr/>
          <p:nvPr/>
        </p:nvSpPr>
        <p:spPr>
          <a:xfrm>
            <a:off x="3866890" y="5215895"/>
            <a:ext cx="10513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they take</a:t>
            </a:r>
          </a:p>
        </p:txBody>
      </p:sp>
      <p:pic>
        <p:nvPicPr>
          <p:cNvPr id="15" name="42">
            <a:hlinkClick r:id="" action="ppaction://media"/>
            <a:extLst>
              <a:ext uri="{FF2B5EF4-FFF2-40B4-BE49-F238E27FC236}">
                <a16:creationId xmlns:a16="http://schemas.microsoft.com/office/drawing/2014/main" id="{1DFF0566-D2FA-4A9A-855C-D31726FF087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2808842" y="4485909"/>
            <a:ext cx="609600" cy="609600"/>
          </a:xfrm>
          <a:prstGeom prst="rect">
            <a:avLst/>
          </a:prstGeom>
        </p:spPr>
      </p:pic>
      <p:pic>
        <p:nvPicPr>
          <p:cNvPr id="16" name="43">
            <a:hlinkClick r:id="" action="ppaction://media"/>
            <a:extLst>
              <a:ext uri="{FF2B5EF4-FFF2-40B4-BE49-F238E27FC236}">
                <a16:creationId xmlns:a16="http://schemas.microsoft.com/office/drawing/2014/main" id="{932084B4-401F-4460-A6EF-7C6A47E9EF5D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4021886" y="4485909"/>
            <a:ext cx="609600" cy="609600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511D0249-CCD4-4C49-888F-9B86F992D1D7}"/>
              </a:ext>
            </a:extLst>
          </p:cNvPr>
          <p:cNvSpPr/>
          <p:nvPr/>
        </p:nvSpPr>
        <p:spPr>
          <a:xfrm>
            <a:off x="6480196" y="3937489"/>
            <a:ext cx="1407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1.4_1.59_1.1</a:t>
            </a:r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BF9DC87-D000-4190-9D55-1663D7AD1C5A}"/>
              </a:ext>
            </a:extLst>
          </p:cNvPr>
          <p:cNvSpPr/>
          <p:nvPr/>
        </p:nvSpPr>
        <p:spPr>
          <a:xfrm>
            <a:off x="6571696" y="5215895"/>
            <a:ext cx="1096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the picnic</a:t>
            </a:r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2251C4D-84DA-40FB-9F6E-D7AA35FA5D2A}"/>
              </a:ext>
            </a:extLst>
          </p:cNvPr>
          <p:cNvSpPr/>
          <p:nvPr/>
        </p:nvSpPr>
        <p:spPr>
          <a:xfrm>
            <a:off x="5106590" y="3937489"/>
            <a:ext cx="1407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1.4_1.58_1.1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1482553-B787-4F53-88A0-84EF898D2900}"/>
              </a:ext>
            </a:extLst>
          </p:cNvPr>
          <p:cNvSpPr/>
          <p:nvPr/>
        </p:nvSpPr>
        <p:spPr>
          <a:xfrm>
            <a:off x="5180874" y="5212431"/>
            <a:ext cx="11516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the tactics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9653026-BD71-4493-9EF8-B770657446C0}"/>
              </a:ext>
            </a:extLst>
          </p:cNvPr>
          <p:cNvSpPr/>
          <p:nvPr/>
        </p:nvSpPr>
        <p:spPr>
          <a:xfrm>
            <a:off x="7886751" y="3937489"/>
            <a:ext cx="12907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1.4_1.6_1.1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F3F4717-6C39-4F6D-82F7-94B5DE65463B}"/>
              </a:ext>
            </a:extLst>
          </p:cNvPr>
          <p:cNvSpPr/>
          <p:nvPr/>
        </p:nvSpPr>
        <p:spPr>
          <a:xfrm>
            <a:off x="8016976" y="5220690"/>
            <a:ext cx="10672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the ticket</a:t>
            </a:r>
          </a:p>
        </p:txBody>
      </p:sp>
      <p:pic>
        <p:nvPicPr>
          <p:cNvPr id="23" name="54">
            <a:hlinkClick r:id="" action="ppaction://media"/>
            <a:extLst>
              <a:ext uri="{FF2B5EF4-FFF2-40B4-BE49-F238E27FC236}">
                <a16:creationId xmlns:a16="http://schemas.microsoft.com/office/drawing/2014/main" id="{8D1DB1EB-D86C-4F3E-94B6-4FE8A435F572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334434" y="4484134"/>
            <a:ext cx="609600" cy="609600"/>
          </a:xfrm>
          <a:prstGeom prst="rect">
            <a:avLst/>
          </a:prstGeom>
        </p:spPr>
      </p:pic>
      <p:pic>
        <p:nvPicPr>
          <p:cNvPr id="24" name="55">
            <a:hlinkClick r:id="" action="ppaction://media"/>
            <a:extLst>
              <a:ext uri="{FF2B5EF4-FFF2-40B4-BE49-F238E27FC236}">
                <a16:creationId xmlns:a16="http://schemas.microsoft.com/office/drawing/2014/main" id="{48CD9A59-88E5-4839-8D0F-C9FAB441CA85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6787963" y="4484134"/>
            <a:ext cx="609600" cy="609600"/>
          </a:xfrm>
          <a:prstGeom prst="rect">
            <a:avLst/>
          </a:prstGeom>
        </p:spPr>
      </p:pic>
      <p:pic>
        <p:nvPicPr>
          <p:cNvPr id="25" name="56">
            <a:hlinkClick r:id="" action="ppaction://media"/>
            <a:extLst>
              <a:ext uri="{FF2B5EF4-FFF2-40B4-BE49-F238E27FC236}">
                <a16:creationId xmlns:a16="http://schemas.microsoft.com/office/drawing/2014/main" id="{9C38F641-AF38-45D3-B1FE-A099DB69466E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215459" y="448413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153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9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9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9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496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496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464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3877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手工切割后倍速结果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510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可听性收到影响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pic>
        <p:nvPicPr>
          <p:cNvPr id="3" name="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597851" y="4879765"/>
            <a:ext cx="609600" cy="609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67600" y="842211"/>
            <a:ext cx="4035115" cy="6858000"/>
          </a:xfrm>
          <a:prstGeom prst="rect">
            <a:avLst/>
          </a:prstGeom>
        </p:spPr>
      </p:pic>
      <p:pic>
        <p:nvPicPr>
          <p:cNvPr id="7" name="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75475" y="4879765"/>
            <a:ext cx="609600" cy="609600"/>
          </a:xfrm>
          <a:prstGeom prst="rect">
            <a:avLst/>
          </a:prstGeom>
        </p:spPr>
      </p:pic>
      <p:pic>
        <p:nvPicPr>
          <p:cNvPr id="9" name="2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278154" y="4879765"/>
            <a:ext cx="609600" cy="6096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229432" y="442674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5693299" y="450605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14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3432111" y="44704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370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2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9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快速阈值探究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8463153" cy="19878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对第三段音频倍速速度从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1.10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开始按照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0.01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步长增加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100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次，其余音频速度不变出现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they take tincture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they take this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they take picture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they take it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they take their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they take the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等结果。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改变第三段，只影响第三段的识别结果，且呈现一定的规律性，即某一结果大致会在一定的速度区间内出现。在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1.81</a:t>
            </a:r>
            <a:r>
              <a:rPr lang="zh-CN" altLang="en-US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后识别结果均为</a:t>
            </a:r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they take the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C476A30-72A6-4A3D-A35B-13BB264E37E8}"/>
              </a:ext>
            </a:extLst>
          </p:cNvPr>
          <p:cNvSpPr/>
          <p:nvPr/>
        </p:nvSpPr>
        <p:spPr>
          <a:xfrm>
            <a:off x="242696" y="3996104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1.4_1.05_1.11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64232B8-FBE5-418F-A21E-9B7FBC519EC3}"/>
              </a:ext>
            </a:extLst>
          </p:cNvPr>
          <p:cNvSpPr/>
          <p:nvPr/>
        </p:nvSpPr>
        <p:spPr>
          <a:xfrm>
            <a:off x="60466" y="5274510"/>
            <a:ext cx="1845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they take tincture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DAC626F-26BF-48EC-8DA2-31A9EC43C3D5}"/>
              </a:ext>
            </a:extLst>
          </p:cNvPr>
          <p:cNvSpPr/>
          <p:nvPr/>
        </p:nvSpPr>
        <p:spPr>
          <a:xfrm>
            <a:off x="1911177" y="3996104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1.4_1.05_1.13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67A8916-E1C0-4F05-9C28-9ED6BBA38DDD}"/>
              </a:ext>
            </a:extLst>
          </p:cNvPr>
          <p:cNvSpPr/>
          <p:nvPr/>
        </p:nvSpPr>
        <p:spPr>
          <a:xfrm>
            <a:off x="1861737" y="5274510"/>
            <a:ext cx="1768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they take picture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1DEF8B7-3E7C-470D-805F-9D3C39AA3DAD}"/>
              </a:ext>
            </a:extLst>
          </p:cNvPr>
          <p:cNvSpPr/>
          <p:nvPr/>
        </p:nvSpPr>
        <p:spPr>
          <a:xfrm>
            <a:off x="3419490" y="3996104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1.4_1.05_1.18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98F9A60-D4B7-44A3-B30F-B44946E9DC4A}"/>
              </a:ext>
            </a:extLst>
          </p:cNvPr>
          <p:cNvSpPr/>
          <p:nvPr/>
        </p:nvSpPr>
        <p:spPr>
          <a:xfrm>
            <a:off x="3644153" y="5274510"/>
            <a:ext cx="12341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they take </a:t>
            </a:r>
            <a:r>
              <a:rPr lang="en-US" altLang="zh-CN" dirty="0"/>
              <a:t>it</a:t>
            </a:r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11D0249-CCD4-4C49-888F-9B86F992D1D7}"/>
              </a:ext>
            </a:extLst>
          </p:cNvPr>
          <p:cNvSpPr/>
          <p:nvPr/>
        </p:nvSpPr>
        <p:spPr>
          <a:xfrm>
            <a:off x="6480196" y="3996104"/>
            <a:ext cx="1407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1.4_1.05_1.4</a:t>
            </a:r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BF9DC87-D000-4190-9D55-1663D7AD1C5A}"/>
              </a:ext>
            </a:extLst>
          </p:cNvPr>
          <p:cNvSpPr/>
          <p:nvPr/>
        </p:nvSpPr>
        <p:spPr>
          <a:xfrm>
            <a:off x="6419297" y="5274510"/>
            <a:ext cx="1551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they take their</a:t>
            </a:r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2251C4D-84DA-40FB-9F6E-D7AA35FA5D2A}"/>
              </a:ext>
            </a:extLst>
          </p:cNvPr>
          <p:cNvSpPr/>
          <p:nvPr/>
        </p:nvSpPr>
        <p:spPr>
          <a:xfrm>
            <a:off x="4927803" y="3996104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1.4_1.05_1.29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1482553-B787-4F53-88A0-84EF898D2900}"/>
              </a:ext>
            </a:extLst>
          </p:cNvPr>
          <p:cNvSpPr/>
          <p:nvPr/>
        </p:nvSpPr>
        <p:spPr>
          <a:xfrm>
            <a:off x="4934691" y="5271046"/>
            <a:ext cx="14457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they take this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9653026-BD71-4493-9EF8-B770657446C0}"/>
              </a:ext>
            </a:extLst>
          </p:cNvPr>
          <p:cNvSpPr/>
          <p:nvPr/>
        </p:nvSpPr>
        <p:spPr>
          <a:xfrm>
            <a:off x="7863305" y="3996104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1.4_1.05_1.59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F3F4717-6C39-4F6D-82F7-94B5DE65463B}"/>
              </a:ext>
            </a:extLst>
          </p:cNvPr>
          <p:cNvSpPr/>
          <p:nvPr/>
        </p:nvSpPr>
        <p:spPr>
          <a:xfrm>
            <a:off x="7923192" y="5279305"/>
            <a:ext cx="14184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they take the</a:t>
            </a:r>
            <a:endParaRPr lang="zh-CN" altLang="en-US" dirty="0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EE378E8E-A4DD-4D82-AC5D-27DE4D54E0F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305327" y="0"/>
            <a:ext cx="2866030" cy="6858000"/>
          </a:xfrm>
          <a:prstGeom prst="rect">
            <a:avLst/>
          </a:prstGeom>
        </p:spPr>
      </p:pic>
      <p:pic>
        <p:nvPicPr>
          <p:cNvPr id="27" name="2">
            <a:hlinkClick r:id="" action="ppaction://media"/>
            <a:extLst>
              <a:ext uri="{FF2B5EF4-FFF2-40B4-BE49-F238E27FC236}">
                <a16:creationId xmlns:a16="http://schemas.microsoft.com/office/drawing/2014/main" id="{634B4D38-5CBF-4B86-A668-52622E7F3E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43578" y="4542749"/>
            <a:ext cx="609600" cy="609600"/>
          </a:xfrm>
          <a:prstGeom prst="rect">
            <a:avLst/>
          </a:prstGeom>
        </p:spPr>
      </p:pic>
      <p:pic>
        <p:nvPicPr>
          <p:cNvPr id="28" name="4">
            <a:hlinkClick r:id="" action="ppaction://media"/>
            <a:extLst>
              <a:ext uri="{FF2B5EF4-FFF2-40B4-BE49-F238E27FC236}">
                <a16:creationId xmlns:a16="http://schemas.microsoft.com/office/drawing/2014/main" id="{3C2001B7-6F08-41C0-8EA3-EFA6689E338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2366413" y="4542749"/>
            <a:ext cx="609600" cy="609600"/>
          </a:xfrm>
          <a:prstGeom prst="rect">
            <a:avLst/>
          </a:prstGeom>
        </p:spPr>
      </p:pic>
      <p:pic>
        <p:nvPicPr>
          <p:cNvPr id="29" name="9">
            <a:hlinkClick r:id="" action="ppaction://media"/>
            <a:extLst>
              <a:ext uri="{FF2B5EF4-FFF2-40B4-BE49-F238E27FC236}">
                <a16:creationId xmlns:a16="http://schemas.microsoft.com/office/drawing/2014/main" id="{C32D18A9-0D8B-4D9C-89D8-2787FAFEA3E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928296" y="4515173"/>
            <a:ext cx="609600" cy="609600"/>
          </a:xfrm>
          <a:prstGeom prst="rect">
            <a:avLst/>
          </a:prstGeom>
        </p:spPr>
      </p:pic>
      <p:pic>
        <p:nvPicPr>
          <p:cNvPr id="30" name="20">
            <a:hlinkClick r:id="" action="ppaction://media"/>
            <a:extLst>
              <a:ext uri="{FF2B5EF4-FFF2-40B4-BE49-F238E27FC236}">
                <a16:creationId xmlns:a16="http://schemas.microsoft.com/office/drawing/2014/main" id="{D17895D0-3AEB-4107-A43E-1DD9323C5D1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425329" y="4542749"/>
            <a:ext cx="609600" cy="609600"/>
          </a:xfrm>
          <a:prstGeom prst="rect">
            <a:avLst/>
          </a:prstGeom>
        </p:spPr>
      </p:pic>
      <p:pic>
        <p:nvPicPr>
          <p:cNvPr id="31" name="31">
            <a:hlinkClick r:id="" action="ppaction://media"/>
            <a:extLst>
              <a:ext uri="{FF2B5EF4-FFF2-40B4-BE49-F238E27FC236}">
                <a16:creationId xmlns:a16="http://schemas.microsoft.com/office/drawing/2014/main" id="{D251CBA6-524D-4E6E-A413-5AA2CB241B5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879275" y="4542749"/>
            <a:ext cx="609600" cy="609600"/>
          </a:xfrm>
          <a:prstGeom prst="rect">
            <a:avLst/>
          </a:prstGeom>
        </p:spPr>
      </p:pic>
      <p:pic>
        <p:nvPicPr>
          <p:cNvPr id="32" name="50">
            <a:hlinkClick r:id="" action="ppaction://media"/>
            <a:extLst>
              <a:ext uri="{FF2B5EF4-FFF2-40B4-BE49-F238E27FC236}">
                <a16:creationId xmlns:a16="http://schemas.microsoft.com/office/drawing/2014/main" id="{A9198BDF-9058-441D-8439-64FA92880C28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261410" y="454393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58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28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528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528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496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496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慢速增音探究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002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慢速不一定有增音，也有可能消音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是否有增音和原单词有关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212732E-DD09-4E71-871F-43EE50B10F19}"/>
              </a:ext>
            </a:extLst>
          </p:cNvPr>
          <p:cNvSpPr/>
          <p:nvPr/>
        </p:nvSpPr>
        <p:spPr>
          <a:xfrm>
            <a:off x="3611802" y="4053716"/>
            <a:ext cx="2459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okay google tag it </a:t>
            </a:r>
            <a:r>
              <a:rPr lang="zh-CN" altLang="en-US" dirty="0">
                <a:solidFill>
                  <a:srgbClr val="FF0000"/>
                </a:solidFill>
              </a:rPr>
              <a:t>insure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0C70D1F-8351-40C8-A583-178C3335971E}"/>
              </a:ext>
            </a:extLst>
          </p:cNvPr>
          <p:cNvSpPr/>
          <p:nvPr/>
        </p:nvSpPr>
        <p:spPr>
          <a:xfrm>
            <a:off x="4137747" y="2725164"/>
            <a:ext cx="1407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0.9_0.51_0.6</a:t>
            </a:r>
          </a:p>
        </p:txBody>
      </p:sp>
      <p:pic>
        <p:nvPicPr>
          <p:cNvPr id="4" name="15">
            <a:hlinkClick r:id="" action="ppaction://media"/>
            <a:extLst>
              <a:ext uri="{FF2B5EF4-FFF2-40B4-BE49-F238E27FC236}">
                <a16:creationId xmlns:a16="http://schemas.microsoft.com/office/drawing/2014/main" id="{D0C369D7-8791-4D74-89AC-10CAFA1B7B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36826" y="3253332"/>
            <a:ext cx="609600" cy="6096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6687EFC-B1FB-4527-83EB-DE548D1134FB}"/>
              </a:ext>
            </a:extLst>
          </p:cNvPr>
          <p:cNvSpPr/>
          <p:nvPr/>
        </p:nvSpPr>
        <p:spPr>
          <a:xfrm>
            <a:off x="466587" y="5768040"/>
            <a:ext cx="28885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okay google take it </a:t>
            </a:r>
            <a:r>
              <a:rPr lang="zh-CN" altLang="en-US" dirty="0">
                <a:solidFill>
                  <a:srgbClr val="FF0000"/>
                </a:solidFill>
              </a:rPr>
              <a:t>dick extra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79418A2-0278-487A-A3E7-A1DD6319C983}"/>
              </a:ext>
            </a:extLst>
          </p:cNvPr>
          <p:cNvSpPr/>
          <p:nvPr/>
        </p:nvSpPr>
        <p:spPr>
          <a:xfrm>
            <a:off x="937562" y="4581025"/>
            <a:ext cx="1641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0.92_0.53_0.63</a:t>
            </a:r>
          </a:p>
        </p:txBody>
      </p:sp>
      <p:pic>
        <p:nvPicPr>
          <p:cNvPr id="7" name="43">
            <a:hlinkClick r:id="" action="ppaction://media"/>
            <a:extLst>
              <a:ext uri="{FF2B5EF4-FFF2-40B4-BE49-F238E27FC236}">
                <a16:creationId xmlns:a16="http://schemas.microsoft.com/office/drawing/2014/main" id="{A1B46F0A-BF29-48FF-A4AD-4BE9F04B58A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453378" y="5049717"/>
            <a:ext cx="609600" cy="6096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3AB61CD-4E24-4543-9308-2A94F55CB99C}"/>
              </a:ext>
            </a:extLst>
          </p:cNvPr>
          <p:cNvSpPr/>
          <p:nvPr/>
        </p:nvSpPr>
        <p:spPr>
          <a:xfrm>
            <a:off x="3734505" y="5791486"/>
            <a:ext cx="26128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okay google take </a:t>
            </a:r>
            <a:r>
              <a:rPr lang="zh-CN" altLang="en-US" dirty="0">
                <a:solidFill>
                  <a:srgbClr val="FF0000"/>
                </a:solidFill>
              </a:rPr>
              <a:t>big extra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32C2AE6-CB69-4A8D-ACA7-5B5135E16D68}"/>
              </a:ext>
            </a:extLst>
          </p:cNvPr>
          <p:cNvSpPr/>
          <p:nvPr/>
        </p:nvSpPr>
        <p:spPr>
          <a:xfrm>
            <a:off x="4220022" y="4581025"/>
            <a:ext cx="1641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0.94_0.74_0.52</a:t>
            </a:r>
          </a:p>
        </p:txBody>
      </p:sp>
      <p:pic>
        <p:nvPicPr>
          <p:cNvPr id="10" name="75">
            <a:hlinkClick r:id="" action="ppaction://media"/>
            <a:extLst>
              <a:ext uri="{FF2B5EF4-FFF2-40B4-BE49-F238E27FC236}">
                <a16:creationId xmlns:a16="http://schemas.microsoft.com/office/drawing/2014/main" id="{8BB63569-B974-4175-AA6C-042EF438B73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36826" y="5037994"/>
            <a:ext cx="609600" cy="6096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C6EAC8A-9717-4D24-AD13-A8AE6B6ED83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088922" y="0"/>
            <a:ext cx="4148436" cy="685800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F5D75F1-DD2F-4426-92C4-F62AD3D14ABF}"/>
              </a:ext>
            </a:extLst>
          </p:cNvPr>
          <p:cNvSpPr/>
          <p:nvPr/>
        </p:nvSpPr>
        <p:spPr>
          <a:xfrm>
            <a:off x="1104100" y="3939996"/>
            <a:ext cx="13968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okay doltaire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4A44A58-DB9F-450B-98B3-8C6E8C6C1625}"/>
              </a:ext>
            </a:extLst>
          </p:cNvPr>
          <p:cNvSpPr/>
          <p:nvPr/>
        </p:nvSpPr>
        <p:spPr>
          <a:xfrm>
            <a:off x="1033758" y="2725164"/>
            <a:ext cx="1641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0.81_0.75_0.99</a:t>
            </a:r>
          </a:p>
        </p:txBody>
      </p:sp>
      <p:pic>
        <p:nvPicPr>
          <p:cNvPr id="15" name="35">
            <a:hlinkClick r:id="" action="ppaction://media"/>
            <a:extLst>
              <a:ext uri="{FF2B5EF4-FFF2-40B4-BE49-F238E27FC236}">
                <a16:creationId xmlns:a16="http://schemas.microsoft.com/office/drawing/2014/main" id="{3383DE37-6425-49F1-B3FE-7CB16C39A42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453378" y="32403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881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29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04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404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Deepspeech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v0.4.1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510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0.4.1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识别效果很差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OK Google take a picture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4AEC3ED-8951-4C92-9396-0A7F374D665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9711" b="731"/>
          <a:stretch/>
        </p:blipFill>
        <p:spPr>
          <a:xfrm>
            <a:off x="852296" y="2290146"/>
            <a:ext cx="10117015" cy="4518838"/>
          </a:xfrm>
          <a:prstGeom prst="rect">
            <a:avLst/>
          </a:prstGeom>
        </p:spPr>
      </p:pic>
      <p:pic>
        <p:nvPicPr>
          <p:cNvPr id="3" name="1">
            <a:hlinkClick r:id="" action="ppaction://media"/>
            <a:extLst>
              <a:ext uri="{FF2B5EF4-FFF2-40B4-BE49-F238E27FC236}">
                <a16:creationId xmlns:a16="http://schemas.microsoft.com/office/drawing/2014/main" id="{DA00AFA9-8342-4548-9F13-192C945271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198401" y="1437697"/>
            <a:ext cx="609600" cy="6096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0133174-094D-4F92-9886-272C5B22E06B}"/>
              </a:ext>
            </a:extLst>
          </p:cNvPr>
          <p:cNvSpPr/>
          <p:nvPr/>
        </p:nvSpPr>
        <p:spPr>
          <a:xfrm>
            <a:off x="5740814" y="1068365"/>
            <a:ext cx="1641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1.75_1.43_1.18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6F3E1C8-E1EE-4841-917A-61BBEA48E0D8}"/>
              </a:ext>
            </a:extLst>
          </p:cNvPr>
          <p:cNvSpPr/>
          <p:nvPr/>
        </p:nvSpPr>
        <p:spPr>
          <a:xfrm>
            <a:off x="5568779" y="1956273"/>
            <a:ext cx="18688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oi will take the tra</a:t>
            </a:r>
          </a:p>
        </p:txBody>
      </p:sp>
      <p:pic>
        <p:nvPicPr>
          <p:cNvPr id="5" name="35">
            <a:hlinkClick r:id="" action="ppaction://media"/>
            <a:extLst>
              <a:ext uri="{FF2B5EF4-FFF2-40B4-BE49-F238E27FC236}">
                <a16:creationId xmlns:a16="http://schemas.microsoft.com/office/drawing/2014/main" id="{A370D77E-50FE-4E60-990F-836D5DB2628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10586" y="1400571"/>
            <a:ext cx="609600" cy="6096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10696D0C-F015-4B15-A34A-4141ECFDC51F}"/>
              </a:ext>
            </a:extLst>
          </p:cNvPr>
          <p:cNvSpPr/>
          <p:nvPr/>
        </p:nvSpPr>
        <p:spPr>
          <a:xfrm>
            <a:off x="7652998" y="1068365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1.9_0.67_1.57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0620144-0471-4BC3-B7C2-7E5D60C5ECDA}"/>
              </a:ext>
            </a:extLst>
          </p:cNvPr>
          <p:cNvSpPr/>
          <p:nvPr/>
        </p:nvSpPr>
        <p:spPr>
          <a:xfrm>
            <a:off x="7490282" y="1956273"/>
            <a:ext cx="17132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/>
              <a:t>o ll take a disher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B57E741-5361-48A6-ACD6-FC1824CD941C}"/>
              </a:ext>
            </a:extLst>
          </p:cNvPr>
          <p:cNvSpPr/>
          <p:nvPr/>
        </p:nvSpPr>
        <p:spPr>
          <a:xfrm>
            <a:off x="9396086" y="1956273"/>
            <a:ext cx="16171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ovage will topit</a:t>
            </a:r>
          </a:p>
        </p:txBody>
      </p:sp>
      <p:pic>
        <p:nvPicPr>
          <p:cNvPr id="10" name="27">
            <a:hlinkClick r:id="" action="ppaction://media"/>
            <a:extLst>
              <a:ext uri="{FF2B5EF4-FFF2-40B4-BE49-F238E27FC236}">
                <a16:creationId xmlns:a16="http://schemas.microsoft.com/office/drawing/2014/main" id="{52A1000B-69D6-452F-B4A9-9D16933B613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823876" y="1354293"/>
            <a:ext cx="609600" cy="6096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3748AF1F-24C7-484B-A68B-FA157B254DDF}"/>
              </a:ext>
            </a:extLst>
          </p:cNvPr>
          <p:cNvSpPr/>
          <p:nvPr/>
        </p:nvSpPr>
        <p:spPr>
          <a:xfrm>
            <a:off x="9393148" y="1068365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1.41_1.6_1.88</a:t>
            </a:r>
          </a:p>
        </p:txBody>
      </p:sp>
    </p:spTree>
    <p:extLst>
      <p:ext uri="{BB962C8B-B14F-4D97-AF65-F5344CB8AC3E}">
        <p14:creationId xmlns:p14="http://schemas.microsoft.com/office/powerpoint/2010/main" val="131000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0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4044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Deepspeech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v0.4.1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510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0.4.1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识别效果很差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It’s ten minutes to four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0696D0C-F015-4B15-A34A-4141ECFDC51F}"/>
              </a:ext>
            </a:extLst>
          </p:cNvPr>
          <p:cNvSpPr/>
          <p:nvPr/>
        </p:nvSpPr>
        <p:spPr>
          <a:xfrm>
            <a:off x="8180539" y="1040851"/>
            <a:ext cx="19319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0.53_0.6_0.5_1.29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0620144-0471-4BC3-B7C2-7E5D60C5ECDA}"/>
              </a:ext>
            </a:extLst>
          </p:cNvPr>
          <p:cNvSpPr/>
          <p:nvPr/>
        </p:nvSpPr>
        <p:spPr>
          <a:xfrm>
            <a:off x="7919671" y="1908513"/>
            <a:ext cx="25505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it's </a:t>
            </a:r>
            <a:r>
              <a:rPr lang="en-US" altLang="zh-CN" dirty="0" err="1"/>
              <a:t>turne</a:t>
            </a:r>
            <a:r>
              <a:rPr lang="en-US" altLang="zh-CN" dirty="0"/>
              <a:t> </a:t>
            </a:r>
            <a:r>
              <a:rPr lang="en-US" altLang="zh-CN" dirty="0" err="1"/>
              <a:t>menet</a:t>
            </a:r>
            <a:r>
              <a:rPr lang="en-US" altLang="zh-CN" dirty="0"/>
              <a:t> at the or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B57E741-5361-48A6-ACD6-FC1824CD941C}"/>
              </a:ext>
            </a:extLst>
          </p:cNvPr>
          <p:cNvSpPr/>
          <p:nvPr/>
        </p:nvSpPr>
        <p:spPr>
          <a:xfrm>
            <a:off x="10636878" y="1908513"/>
            <a:ext cx="1350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tendine</a:t>
            </a:r>
            <a:r>
              <a:rPr lang="en-US" altLang="zh-CN" dirty="0"/>
              <a:t> four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48AF1F-24C7-484B-A68B-FA157B254DDF}"/>
              </a:ext>
            </a:extLst>
          </p:cNvPr>
          <p:cNvSpPr/>
          <p:nvPr/>
        </p:nvSpPr>
        <p:spPr>
          <a:xfrm>
            <a:off x="10100448" y="1040851"/>
            <a:ext cx="21659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1.33_1.87_1.29_1.05</a:t>
            </a:r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AB49EE2-9176-4FA0-80CA-C1F26D63B8C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1996" y="2261073"/>
            <a:ext cx="9421865" cy="4567988"/>
          </a:xfrm>
          <a:prstGeom prst="rect">
            <a:avLst/>
          </a:prstGeom>
        </p:spPr>
      </p:pic>
      <p:pic>
        <p:nvPicPr>
          <p:cNvPr id="14" name="6">
            <a:hlinkClick r:id="" action="ppaction://media"/>
            <a:extLst>
              <a:ext uri="{FF2B5EF4-FFF2-40B4-BE49-F238E27FC236}">
                <a16:creationId xmlns:a16="http://schemas.microsoft.com/office/drawing/2014/main" id="{BFADBB20-0037-4CC0-9D75-26FB4B8D73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401847" y="1383878"/>
            <a:ext cx="609600" cy="60960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748428F7-9B48-4E7C-AB64-D2B7A5D1D4C4}"/>
              </a:ext>
            </a:extLst>
          </p:cNvPr>
          <p:cNvSpPr/>
          <p:nvPr/>
        </p:nvSpPr>
        <p:spPr>
          <a:xfrm>
            <a:off x="5652766" y="1908513"/>
            <a:ext cx="22233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turn men n at his fore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FA0737A-6613-4979-BD69-50C0E78F4F4D}"/>
              </a:ext>
            </a:extLst>
          </p:cNvPr>
          <p:cNvSpPr/>
          <p:nvPr/>
        </p:nvSpPr>
        <p:spPr>
          <a:xfrm>
            <a:off x="5623658" y="1040851"/>
            <a:ext cx="21659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1.66_0.58_1.61_1.56</a:t>
            </a:r>
          </a:p>
        </p:txBody>
      </p:sp>
      <p:pic>
        <p:nvPicPr>
          <p:cNvPr id="17" name="43">
            <a:hlinkClick r:id="" action="ppaction://media"/>
            <a:extLst>
              <a:ext uri="{FF2B5EF4-FFF2-40B4-BE49-F238E27FC236}">
                <a16:creationId xmlns:a16="http://schemas.microsoft.com/office/drawing/2014/main" id="{9143B730-68A8-4C7F-9331-4808F85B585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745737" y="1377982"/>
            <a:ext cx="609600" cy="609600"/>
          </a:xfrm>
          <a:prstGeom prst="rect">
            <a:avLst/>
          </a:prstGeom>
        </p:spPr>
      </p:pic>
      <p:pic>
        <p:nvPicPr>
          <p:cNvPr id="18" name="13">
            <a:hlinkClick r:id="" action="ppaction://media"/>
            <a:extLst>
              <a:ext uri="{FF2B5EF4-FFF2-40B4-BE49-F238E27FC236}">
                <a16:creationId xmlns:a16="http://schemas.microsoft.com/office/drawing/2014/main" id="{5FD9CA96-C278-490D-8475-A47B3AAE147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853925" y="13779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5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8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1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37000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Deletion 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序列研究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3957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OK Google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take a picture (1,106)</a:t>
            </a:r>
          </a:p>
          <a:p>
            <a:pPr>
              <a:lnSpc>
                <a:spcPct val="20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---------o--------k-ay--   -g-o--o---gg--lee-----  t-a--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kee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  --a--  -p-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-c-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ttt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---u-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rre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--------------------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oi will take the tra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(1,68)</a:t>
            </a:r>
          </a:p>
          <a:p>
            <a:pPr>
              <a:lnSpc>
                <a:spcPct val="20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-------o-------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------ w-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il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-l 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takee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  -the- ----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trra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----------------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ll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 take a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disher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 (1,71)</a:t>
            </a:r>
          </a:p>
          <a:p>
            <a:pPr>
              <a:lnSpc>
                <a:spcPct val="200000"/>
              </a:lnSpc>
            </a:pPr>
            <a:r>
              <a:rPr lang="pt-BR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-------o-------e- ----------l t-a-kee --a-  d-i-s-hh-e--r--------------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ovage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 will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topit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 (1,65)</a:t>
            </a:r>
          </a:p>
          <a:p>
            <a:pPr>
              <a:lnSpc>
                <a:spcPct val="20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--------o-----v-a----g-e-  w-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il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-l  t-o-- p-it--------------------</a:t>
            </a:r>
          </a:p>
        </p:txBody>
      </p:sp>
      <p:pic>
        <p:nvPicPr>
          <p:cNvPr id="4" name="1">
            <a:hlinkClick r:id="" action="ppaction://media"/>
            <a:extLst>
              <a:ext uri="{FF2B5EF4-FFF2-40B4-BE49-F238E27FC236}">
                <a16:creationId xmlns:a16="http://schemas.microsoft.com/office/drawing/2014/main" id="{2CF65260-4802-4648-B674-E8D8C8DC94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128063" y="1489928"/>
            <a:ext cx="609600" cy="6096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A890100-3051-4B76-90F2-E9A135608C36}"/>
              </a:ext>
            </a:extLst>
          </p:cNvPr>
          <p:cNvSpPr/>
          <p:nvPr/>
        </p:nvSpPr>
        <p:spPr>
          <a:xfrm>
            <a:off x="5670476" y="1120596"/>
            <a:ext cx="1641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1.75_1.43_1.18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377555A-12D9-4837-A42B-4400E4D78392}"/>
              </a:ext>
            </a:extLst>
          </p:cNvPr>
          <p:cNvSpPr/>
          <p:nvPr/>
        </p:nvSpPr>
        <p:spPr>
          <a:xfrm>
            <a:off x="5498441" y="2008504"/>
            <a:ext cx="18688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oi will take the tra</a:t>
            </a:r>
          </a:p>
        </p:txBody>
      </p:sp>
      <p:pic>
        <p:nvPicPr>
          <p:cNvPr id="7" name="35">
            <a:hlinkClick r:id="" action="ppaction://media"/>
            <a:extLst>
              <a:ext uri="{FF2B5EF4-FFF2-40B4-BE49-F238E27FC236}">
                <a16:creationId xmlns:a16="http://schemas.microsoft.com/office/drawing/2014/main" id="{7DE12369-1444-44B0-AF65-D8A1E163DAC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040248" y="1452802"/>
            <a:ext cx="609600" cy="6096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0665385-DEC0-47F6-8E53-5C9B8B061308}"/>
              </a:ext>
            </a:extLst>
          </p:cNvPr>
          <p:cNvSpPr/>
          <p:nvPr/>
        </p:nvSpPr>
        <p:spPr>
          <a:xfrm>
            <a:off x="7582660" y="1120596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1.9_0.67_1.57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4C85266-CF7A-4E9E-83B4-306F8E31D5B0}"/>
              </a:ext>
            </a:extLst>
          </p:cNvPr>
          <p:cNvSpPr/>
          <p:nvPr/>
        </p:nvSpPr>
        <p:spPr>
          <a:xfrm>
            <a:off x="7419944" y="2008504"/>
            <a:ext cx="17132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o ll take a disher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34A0204-CB93-410D-A49D-74085C9A89CE}"/>
              </a:ext>
            </a:extLst>
          </p:cNvPr>
          <p:cNvSpPr/>
          <p:nvPr/>
        </p:nvSpPr>
        <p:spPr>
          <a:xfrm>
            <a:off x="9325748" y="2008504"/>
            <a:ext cx="16171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ovage will topit</a:t>
            </a:r>
          </a:p>
        </p:txBody>
      </p:sp>
      <p:pic>
        <p:nvPicPr>
          <p:cNvPr id="11" name="27">
            <a:hlinkClick r:id="" action="ppaction://media"/>
            <a:extLst>
              <a:ext uri="{FF2B5EF4-FFF2-40B4-BE49-F238E27FC236}">
                <a16:creationId xmlns:a16="http://schemas.microsoft.com/office/drawing/2014/main" id="{25B6754E-180F-472C-A0D8-40EDA9B67F9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753538" y="1406524"/>
            <a:ext cx="609600" cy="60960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B6D34A9B-1116-4682-A17E-3CED137B8745}"/>
              </a:ext>
            </a:extLst>
          </p:cNvPr>
          <p:cNvSpPr/>
          <p:nvPr/>
        </p:nvSpPr>
        <p:spPr>
          <a:xfrm>
            <a:off x="9322810" y="1120596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1.41_1.6_1.88</a:t>
            </a:r>
          </a:p>
        </p:txBody>
      </p:sp>
    </p:spTree>
    <p:extLst>
      <p:ext uri="{BB962C8B-B14F-4D97-AF65-F5344CB8AC3E}">
        <p14:creationId xmlns:p14="http://schemas.microsoft.com/office/powerpoint/2010/main" val="2171253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37000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Deletion 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序列研究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3957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It’s ten minutes to four (1,105)</a:t>
            </a:r>
          </a:p>
          <a:p>
            <a:pPr>
              <a:lnSpc>
                <a:spcPct val="200000"/>
              </a:lnSpc>
            </a:pPr>
            <a:r>
              <a:rPr lang="pt-BR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-----------i-t-'-ss--- --t-e----n----  m-i-n----uuteess-   t-o-------  ---f--o----rr---------------------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turn men n at his fore (1,104)</a:t>
            </a:r>
          </a:p>
          <a:p>
            <a:pPr>
              <a:lnSpc>
                <a:spcPct val="200000"/>
              </a:lnSpc>
            </a:pPr>
            <a:r>
              <a:rPr lang="pt-BR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-----------------------t----u--r---n-----------  -m-e--n-  -n- --at- -hiss--  --f-o---rr----------------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it's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turne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menet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at the or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(1,108)</a:t>
            </a:r>
          </a:p>
          <a:p>
            <a:pPr>
              <a:lnSpc>
                <a:spcPct val="200000"/>
              </a:lnSpc>
            </a:pPr>
            <a:r>
              <a:rPr lang="pt-BR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----------i-t---ss----  ---t---u-rr---n---------- -m-e---n-------et-  -at-- the--- ----o----r---------------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tendine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four(1,65)</a:t>
            </a:r>
          </a:p>
          <a:p>
            <a:pPr>
              <a:lnSpc>
                <a:spcPct val="20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--------------t-e-n-d---in--e----  -f--o----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rr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-------------------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59EDF87-B1B9-4B63-ADB2-E2A7864ACEC2}"/>
              </a:ext>
            </a:extLst>
          </p:cNvPr>
          <p:cNvSpPr/>
          <p:nvPr/>
        </p:nvSpPr>
        <p:spPr>
          <a:xfrm>
            <a:off x="8180539" y="1040851"/>
            <a:ext cx="19319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0.53_0.6_0.5_1.29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A118DD1-1820-4BAC-A5E6-38728C46647E}"/>
              </a:ext>
            </a:extLst>
          </p:cNvPr>
          <p:cNvSpPr/>
          <p:nvPr/>
        </p:nvSpPr>
        <p:spPr>
          <a:xfrm>
            <a:off x="7919671" y="1908513"/>
            <a:ext cx="25505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it's </a:t>
            </a:r>
            <a:r>
              <a:rPr lang="en-US" altLang="zh-CN" dirty="0" err="1"/>
              <a:t>turne</a:t>
            </a:r>
            <a:r>
              <a:rPr lang="en-US" altLang="zh-CN" dirty="0"/>
              <a:t> </a:t>
            </a:r>
            <a:r>
              <a:rPr lang="en-US" altLang="zh-CN" dirty="0" err="1"/>
              <a:t>menet</a:t>
            </a:r>
            <a:r>
              <a:rPr lang="en-US" altLang="zh-CN" dirty="0"/>
              <a:t> at the or</a:t>
            </a:r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9C1D0AF-3854-4A0E-B633-A8C56088777D}"/>
              </a:ext>
            </a:extLst>
          </p:cNvPr>
          <p:cNvSpPr/>
          <p:nvPr/>
        </p:nvSpPr>
        <p:spPr>
          <a:xfrm>
            <a:off x="10636878" y="1908513"/>
            <a:ext cx="1350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tendine</a:t>
            </a:r>
            <a:r>
              <a:rPr lang="en-US" altLang="zh-CN" dirty="0"/>
              <a:t> four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5AEBF65-8E77-4F87-97F4-3BD1DC8184EC}"/>
              </a:ext>
            </a:extLst>
          </p:cNvPr>
          <p:cNvSpPr/>
          <p:nvPr/>
        </p:nvSpPr>
        <p:spPr>
          <a:xfrm>
            <a:off x="10100448" y="1040851"/>
            <a:ext cx="21659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1.33_1.87_1.29_1.05</a:t>
            </a:r>
            <a:endParaRPr lang="zh-CN" altLang="en-US" dirty="0"/>
          </a:p>
        </p:txBody>
      </p:sp>
      <p:pic>
        <p:nvPicPr>
          <p:cNvPr id="15" name="6">
            <a:hlinkClick r:id="" action="ppaction://media"/>
            <a:extLst>
              <a:ext uri="{FF2B5EF4-FFF2-40B4-BE49-F238E27FC236}">
                <a16:creationId xmlns:a16="http://schemas.microsoft.com/office/drawing/2014/main" id="{2B01657D-E96E-49EA-84CC-9C6C6EA8D6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401847" y="1383878"/>
            <a:ext cx="609600" cy="6096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415E848-4619-43D4-B162-D923EB68A6BB}"/>
              </a:ext>
            </a:extLst>
          </p:cNvPr>
          <p:cNvSpPr/>
          <p:nvPr/>
        </p:nvSpPr>
        <p:spPr>
          <a:xfrm>
            <a:off x="5652766" y="1908513"/>
            <a:ext cx="22233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turn men n at his fore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9569F7D-1186-4571-9D9E-DD696BF1A325}"/>
              </a:ext>
            </a:extLst>
          </p:cNvPr>
          <p:cNvSpPr/>
          <p:nvPr/>
        </p:nvSpPr>
        <p:spPr>
          <a:xfrm>
            <a:off x="5623658" y="1040851"/>
            <a:ext cx="21659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1.66_0.58_1.61_1.56</a:t>
            </a:r>
          </a:p>
        </p:txBody>
      </p:sp>
      <p:pic>
        <p:nvPicPr>
          <p:cNvPr id="18" name="43">
            <a:hlinkClick r:id="" action="ppaction://media"/>
            <a:extLst>
              <a:ext uri="{FF2B5EF4-FFF2-40B4-BE49-F238E27FC236}">
                <a16:creationId xmlns:a16="http://schemas.microsoft.com/office/drawing/2014/main" id="{B3564F05-D519-408E-A47B-4883DECD031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745737" y="1377982"/>
            <a:ext cx="609600" cy="609600"/>
          </a:xfrm>
          <a:prstGeom prst="rect">
            <a:avLst/>
          </a:prstGeom>
        </p:spPr>
      </p:pic>
      <p:pic>
        <p:nvPicPr>
          <p:cNvPr id="19" name="13">
            <a:hlinkClick r:id="" action="ppaction://media"/>
            <a:extLst>
              <a:ext uri="{FF2B5EF4-FFF2-40B4-BE49-F238E27FC236}">
                <a16:creationId xmlns:a16="http://schemas.microsoft.com/office/drawing/2014/main" id="{888F1B5C-E27A-43D6-AB4F-335C58B6DAD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853925" y="13779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213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8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16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38495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TSM——AU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对比图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9878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时间变短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毛刺变多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能量变小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 want to take a picture/Take action/Wait</a:t>
            </a:r>
          </a:p>
        </p:txBody>
      </p:sp>
      <p:pic>
        <p:nvPicPr>
          <p:cNvPr id="4" name="1(1)">
            <a:hlinkClick r:id="" action="ppaction://media"/>
            <a:extLst>
              <a:ext uri="{FF2B5EF4-FFF2-40B4-BE49-F238E27FC236}">
                <a16:creationId xmlns:a16="http://schemas.microsoft.com/office/drawing/2014/main" id="{2C746C57-9869-43ED-84F7-4D0A62D408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096000" y="1400571"/>
            <a:ext cx="499848" cy="609600"/>
          </a:xfrm>
          <a:prstGeom prst="rect">
            <a:avLst/>
          </a:prstGeom>
        </p:spPr>
      </p:pic>
      <p:pic>
        <p:nvPicPr>
          <p:cNvPr id="5" name="take action">
            <a:hlinkClick r:id="" action="ppaction://media"/>
            <a:extLst>
              <a:ext uri="{FF2B5EF4-FFF2-40B4-BE49-F238E27FC236}">
                <a16:creationId xmlns:a16="http://schemas.microsoft.com/office/drawing/2014/main" id="{8A906949-EC87-4434-9B0A-17D0622B105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26520" y="1400571"/>
            <a:ext cx="499848" cy="6096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C193EBB0-AAD9-446D-B926-D84BEFB1EF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99751" y="3780302"/>
            <a:ext cx="4609071" cy="292036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1D01220-3A63-4B33-8E27-3E0C15ADB0A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08822" y="3169914"/>
            <a:ext cx="6414064" cy="3530757"/>
          </a:xfrm>
          <a:prstGeom prst="rect">
            <a:avLst/>
          </a:prstGeom>
        </p:spPr>
      </p:pic>
      <p:pic>
        <p:nvPicPr>
          <p:cNvPr id="7" name="wait">
            <a:hlinkClick r:id="" action="ppaction://media"/>
            <a:extLst>
              <a:ext uri="{FF2B5EF4-FFF2-40B4-BE49-F238E27FC236}">
                <a16:creationId xmlns:a16="http://schemas.microsoft.com/office/drawing/2014/main" id="{45C343E1-FF41-4DEA-99F5-C00E804D57C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673681" y="14129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47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0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65650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TSM——1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倍速不同算法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AU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对比图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9878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 want to take a picture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ffmpeg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/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ola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/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pv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/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wsola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/origin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尖峰细节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平滑度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38B3C7-5D3F-4FB1-92B6-C3353F470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3554" y="1705371"/>
            <a:ext cx="5776785" cy="493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599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57041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TSM——0.5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整体倍速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AU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29727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FFmpeg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okay google take</a:t>
            </a:r>
            <a:r>
              <a:rPr lang="en-US" altLang="zh-CN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s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 a picture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OLA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okay gurgle 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tapiser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WSOLA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okay google taint the big ex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PV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：空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慢放之后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Ffmpeg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波形收敛特性更好（震荡少）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PV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波形细节损失很大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9FA0DA2-3D18-4BD8-8766-9F98202F7A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96167" y="1915297"/>
            <a:ext cx="6357552" cy="4238368"/>
          </a:xfrm>
          <a:prstGeom prst="rect">
            <a:avLst/>
          </a:prstGeom>
        </p:spPr>
      </p:pic>
      <p:pic>
        <p:nvPicPr>
          <p:cNvPr id="3" name="1_ffmpeg_0.5">
            <a:hlinkClick r:id="" action="ppaction://media"/>
            <a:extLst>
              <a:ext uri="{FF2B5EF4-FFF2-40B4-BE49-F238E27FC236}">
                <a16:creationId xmlns:a16="http://schemas.microsoft.com/office/drawing/2014/main" id="{0478F93F-8466-45D2-BCD1-5E4727AD5B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74675" y="4935538"/>
            <a:ext cx="609600" cy="609600"/>
          </a:xfrm>
          <a:prstGeom prst="rect">
            <a:avLst/>
          </a:prstGeom>
        </p:spPr>
      </p:pic>
      <p:pic>
        <p:nvPicPr>
          <p:cNvPr id="5" name="1_ola_0.5">
            <a:hlinkClick r:id="" action="ppaction://media"/>
            <a:extLst>
              <a:ext uri="{FF2B5EF4-FFF2-40B4-BE49-F238E27FC236}">
                <a16:creationId xmlns:a16="http://schemas.microsoft.com/office/drawing/2014/main" id="{35ACAD48-A590-4759-87EC-936740A56D7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587458" y="4935399"/>
            <a:ext cx="609600" cy="609600"/>
          </a:xfrm>
          <a:prstGeom prst="rect">
            <a:avLst/>
          </a:prstGeom>
        </p:spPr>
      </p:pic>
      <p:pic>
        <p:nvPicPr>
          <p:cNvPr id="6" name="1_wsola_0.5">
            <a:hlinkClick r:id="" action="ppaction://media"/>
            <a:extLst>
              <a:ext uri="{FF2B5EF4-FFF2-40B4-BE49-F238E27FC236}">
                <a16:creationId xmlns:a16="http://schemas.microsoft.com/office/drawing/2014/main" id="{8764615A-617F-4B97-B0FB-BF796D903AF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2600241" y="4935399"/>
            <a:ext cx="609600" cy="609600"/>
          </a:xfrm>
          <a:prstGeom prst="rect">
            <a:avLst/>
          </a:prstGeom>
        </p:spPr>
      </p:pic>
      <p:pic>
        <p:nvPicPr>
          <p:cNvPr id="7" name="1_phasevoctor_0.5">
            <a:hlinkClick r:id="" action="ppaction://media"/>
            <a:extLst>
              <a:ext uri="{FF2B5EF4-FFF2-40B4-BE49-F238E27FC236}">
                <a16:creationId xmlns:a16="http://schemas.microsoft.com/office/drawing/2014/main" id="{435F7317-4D1C-457D-9503-9AA373C945D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613024" y="49353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610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2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0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12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57041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TSM——1.5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整体倍速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AU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3465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FFmpeg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go take a picture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OLA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take a picture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WSOLA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okay google epicure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PV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：空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可听性上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ffmpeg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和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wsola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连贯性更好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WSOLA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在空隙处会平滑使得部分音素其实延长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OLA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更多的毛刺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E3DFEE-EE88-4D22-9D55-C1BA590D02A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41825" y="1705371"/>
            <a:ext cx="6181252" cy="4561566"/>
          </a:xfrm>
          <a:prstGeom prst="rect">
            <a:avLst/>
          </a:prstGeom>
        </p:spPr>
      </p:pic>
      <p:pic>
        <p:nvPicPr>
          <p:cNvPr id="8" name="1_ffmpeg_1.5">
            <a:hlinkClick r:id="" action="ppaction://media"/>
            <a:extLst>
              <a:ext uri="{FF2B5EF4-FFF2-40B4-BE49-F238E27FC236}">
                <a16:creationId xmlns:a16="http://schemas.microsoft.com/office/drawing/2014/main" id="{C390B1F2-43B2-4556-B861-97F3194D8D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52296" y="5170550"/>
            <a:ext cx="609600" cy="609600"/>
          </a:xfrm>
          <a:prstGeom prst="rect">
            <a:avLst/>
          </a:prstGeom>
        </p:spPr>
      </p:pic>
      <p:pic>
        <p:nvPicPr>
          <p:cNvPr id="9" name="1_ola_1.5">
            <a:hlinkClick r:id="" action="ppaction://media"/>
            <a:extLst>
              <a:ext uri="{FF2B5EF4-FFF2-40B4-BE49-F238E27FC236}">
                <a16:creationId xmlns:a16="http://schemas.microsoft.com/office/drawing/2014/main" id="{38C5CF6F-7EE7-429D-85FB-4C42C2CD0E6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934232" y="5194131"/>
            <a:ext cx="609600" cy="609600"/>
          </a:xfrm>
          <a:prstGeom prst="rect">
            <a:avLst/>
          </a:prstGeom>
        </p:spPr>
      </p:pic>
      <p:pic>
        <p:nvPicPr>
          <p:cNvPr id="10" name="1_wsola_1.5">
            <a:hlinkClick r:id="" action="ppaction://media"/>
            <a:extLst>
              <a:ext uri="{FF2B5EF4-FFF2-40B4-BE49-F238E27FC236}">
                <a16:creationId xmlns:a16="http://schemas.microsoft.com/office/drawing/2014/main" id="{4EE15CC3-4B08-4DD1-BAC7-94F7595B2E6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083947" y="5194131"/>
            <a:ext cx="609600" cy="609600"/>
          </a:xfrm>
          <a:prstGeom prst="rect">
            <a:avLst/>
          </a:prstGeom>
        </p:spPr>
      </p:pic>
      <p:pic>
        <p:nvPicPr>
          <p:cNvPr id="11" name="1_phasevoctor_1.5">
            <a:hlinkClick r:id="" action="ppaction://media"/>
            <a:extLst>
              <a:ext uri="{FF2B5EF4-FFF2-40B4-BE49-F238E27FC236}">
                <a16:creationId xmlns:a16="http://schemas.microsoft.com/office/drawing/2014/main" id="{181D51DA-6C15-4A2D-A93D-D5136AC490E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233662" y="51790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25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1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4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7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52090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TSM——WSOLA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细节观察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002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Frame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中空隙平滑明显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Take 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合并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8CB71F1-EA5B-4F43-B219-EBFB5916A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227" y="1960633"/>
            <a:ext cx="7943850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97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75311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TSM——OLA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WSOLA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AU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结果对比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29727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 want to take a picture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1.5 1.25 1.5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OLA: go take a picture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WSOLA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take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【OLA】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有噪声但是关键部分还在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【WSOLA】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虽然听上去平滑但是少内容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70A30AF-F56F-428A-8239-E32010D22D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40062" y="1822528"/>
            <a:ext cx="7181773" cy="3914876"/>
          </a:xfrm>
          <a:prstGeom prst="rect">
            <a:avLst/>
          </a:prstGeom>
        </p:spPr>
      </p:pic>
      <p:pic>
        <p:nvPicPr>
          <p:cNvPr id="4" name="1.5_1.25_1.5_ola_go_take_a_picture">
            <a:hlinkClick r:id="" action="ppaction://media"/>
            <a:extLst>
              <a:ext uri="{FF2B5EF4-FFF2-40B4-BE49-F238E27FC236}">
                <a16:creationId xmlns:a16="http://schemas.microsoft.com/office/drawing/2014/main" id="{FF884E4D-D456-4CB1-9AC9-DCBE83A28B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79041" y="5167089"/>
            <a:ext cx="609600" cy="609600"/>
          </a:xfrm>
          <a:prstGeom prst="rect">
            <a:avLst/>
          </a:prstGeom>
        </p:spPr>
      </p:pic>
      <p:pic>
        <p:nvPicPr>
          <p:cNvPr id="5" name="1.5_1.25_1.5_wsola_take">
            <a:hlinkClick r:id="" action="ppaction://media"/>
            <a:extLst>
              <a:ext uri="{FF2B5EF4-FFF2-40B4-BE49-F238E27FC236}">
                <a16:creationId xmlns:a16="http://schemas.microsoft.com/office/drawing/2014/main" id="{9BD1E15C-C884-4363-92D7-3751D62512F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99951" y="51670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14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0FDAD747-108F-4A6D-9220-5EA05067FF1E}"/>
              </a:ext>
            </a:extLst>
          </p:cNvPr>
          <p:cNvSpPr/>
          <p:nvPr/>
        </p:nvSpPr>
        <p:spPr>
          <a:xfrm>
            <a:off x="852298" y="1120596"/>
            <a:ext cx="98072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TSM——WSOLA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中基于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VAD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间隔速度变化对照实验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D5DF4CC-A10E-4318-AC3B-EBB586734114}"/>
              </a:ext>
            </a:extLst>
          </p:cNvPr>
          <p:cNvSpPr/>
          <p:nvPr/>
        </p:nvSpPr>
        <p:spPr>
          <a:xfrm>
            <a:off x="852297" y="1705371"/>
            <a:ext cx="10870780" cy="1002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I want to take a picture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WSOLA</a:t>
            </a:r>
          </a:p>
        </p:txBody>
      </p:sp>
      <p:pic>
        <p:nvPicPr>
          <p:cNvPr id="3" name="1_1.25_1.5_wsola_okay_google_take_extra">
            <a:hlinkClick r:id="" action="ppaction://media"/>
            <a:extLst>
              <a:ext uri="{FF2B5EF4-FFF2-40B4-BE49-F238E27FC236}">
                <a16:creationId xmlns:a16="http://schemas.microsoft.com/office/drawing/2014/main" id="{93702073-5021-48EB-AACD-9C96070CCE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847470" y="4914780"/>
            <a:ext cx="609600" cy="6096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5851EF9-67F0-4FE6-B8E0-73425D6548B6}"/>
              </a:ext>
            </a:extLst>
          </p:cNvPr>
          <p:cNvSpPr txBox="1"/>
          <p:nvPr/>
        </p:nvSpPr>
        <p:spPr>
          <a:xfrm>
            <a:off x="1535755" y="4396046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1_1.25_1.5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110567A-F5F3-4F7C-95F4-13B83A3B2A6A}"/>
              </a:ext>
            </a:extLst>
          </p:cNvPr>
          <p:cNvSpPr txBox="1"/>
          <p:nvPr/>
        </p:nvSpPr>
        <p:spPr>
          <a:xfrm>
            <a:off x="1303741" y="5673782"/>
            <a:ext cx="2306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Okay google take extra</a:t>
            </a:r>
            <a:endParaRPr lang="zh-CN" altLang="en-US" dirty="0"/>
          </a:p>
        </p:txBody>
      </p:sp>
      <p:pic>
        <p:nvPicPr>
          <p:cNvPr id="7" name="1_1.25_2_wsola_okay_google_take">
            <a:hlinkClick r:id="" action="ppaction://media"/>
            <a:extLst>
              <a:ext uri="{FF2B5EF4-FFF2-40B4-BE49-F238E27FC236}">
                <a16:creationId xmlns:a16="http://schemas.microsoft.com/office/drawing/2014/main" id="{9026D15B-5EDB-4053-9F4F-51398948849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901822" y="4992789"/>
            <a:ext cx="609600" cy="6096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D633B7E-AACC-4DFE-8DB2-C2015FD0C1C8}"/>
              </a:ext>
            </a:extLst>
          </p:cNvPr>
          <p:cNvSpPr txBox="1"/>
          <p:nvPr/>
        </p:nvSpPr>
        <p:spPr>
          <a:xfrm>
            <a:off x="4590107" y="4396046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1_1.25_2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522F82C-FD5A-49BB-A3DA-113580F9ABB9}"/>
              </a:ext>
            </a:extLst>
          </p:cNvPr>
          <p:cNvSpPr txBox="1"/>
          <p:nvPr/>
        </p:nvSpPr>
        <p:spPr>
          <a:xfrm>
            <a:off x="4317243" y="5678086"/>
            <a:ext cx="1778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Okay google take</a:t>
            </a:r>
            <a:endParaRPr lang="zh-CN" altLang="en-US" dirty="0"/>
          </a:p>
        </p:txBody>
      </p:sp>
      <p:pic>
        <p:nvPicPr>
          <p:cNvPr id="8" name="2_1.5_1_wsola_at">
            <a:hlinkClick r:id="" action="ppaction://media"/>
            <a:extLst>
              <a:ext uri="{FF2B5EF4-FFF2-40B4-BE49-F238E27FC236}">
                <a16:creationId xmlns:a16="http://schemas.microsoft.com/office/drawing/2014/main" id="{2C412282-BE28-49C5-94C4-6C9E334452E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067929" y="4996908"/>
            <a:ext cx="609600" cy="6096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AC670B4B-D64A-45C8-A982-61240B225330}"/>
              </a:ext>
            </a:extLst>
          </p:cNvPr>
          <p:cNvSpPr txBox="1"/>
          <p:nvPr/>
        </p:nvSpPr>
        <p:spPr>
          <a:xfrm>
            <a:off x="9843577" y="439604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2_1.5_1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4A89AFF-4039-44A8-961E-1F23CD97CA7F}"/>
              </a:ext>
            </a:extLst>
          </p:cNvPr>
          <p:cNvSpPr txBox="1"/>
          <p:nvPr/>
        </p:nvSpPr>
        <p:spPr>
          <a:xfrm>
            <a:off x="10187678" y="5653372"/>
            <a:ext cx="370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at</a:t>
            </a:r>
            <a:endParaRPr lang="zh-CN" altLang="en-US" dirty="0"/>
          </a:p>
        </p:txBody>
      </p:sp>
      <p:pic>
        <p:nvPicPr>
          <p:cNvPr id="11" name="1_1.5_2_wsola_okay_google_take">
            <a:hlinkClick r:id="" action="ppaction://media"/>
            <a:extLst>
              <a:ext uri="{FF2B5EF4-FFF2-40B4-BE49-F238E27FC236}">
                <a16:creationId xmlns:a16="http://schemas.microsoft.com/office/drawing/2014/main" id="{72BB6D68-8637-4F89-9B7D-19CE0CDC804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651374" y="4992789"/>
            <a:ext cx="609600" cy="6096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E4848E19-26EE-41E0-97AD-2259D11A293E}"/>
              </a:ext>
            </a:extLst>
          </p:cNvPr>
          <p:cNvSpPr txBox="1"/>
          <p:nvPr/>
        </p:nvSpPr>
        <p:spPr>
          <a:xfrm>
            <a:off x="7469732" y="439604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1_1.5_2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AC0A78C-CB53-4622-AF16-8419B9232F46}"/>
              </a:ext>
            </a:extLst>
          </p:cNvPr>
          <p:cNvSpPr txBox="1"/>
          <p:nvPr/>
        </p:nvSpPr>
        <p:spPr>
          <a:xfrm>
            <a:off x="7050994" y="5673782"/>
            <a:ext cx="1778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Okay google take</a:t>
            </a:r>
            <a:endParaRPr lang="zh-CN" altLang="en-US" dirty="0"/>
          </a:p>
        </p:txBody>
      </p:sp>
      <p:pic>
        <p:nvPicPr>
          <p:cNvPr id="17" name="2_1_0.5_wsola_ill_take_the_ex">
            <a:hlinkClick r:id="" action="ppaction://media"/>
            <a:extLst>
              <a:ext uri="{FF2B5EF4-FFF2-40B4-BE49-F238E27FC236}">
                <a16:creationId xmlns:a16="http://schemas.microsoft.com/office/drawing/2014/main" id="{D9998671-C6FF-4040-973E-C8DBFC0267C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042987" y="2711062"/>
            <a:ext cx="609600" cy="609600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16913F74-444D-4CAF-97F2-495D2383A728}"/>
              </a:ext>
            </a:extLst>
          </p:cNvPr>
          <p:cNvSpPr txBox="1"/>
          <p:nvPr/>
        </p:nvSpPr>
        <p:spPr>
          <a:xfrm>
            <a:off x="9843576" y="215084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2_1_0.5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726F09-A9A4-48B8-83D0-05AB1781BA85}"/>
              </a:ext>
            </a:extLst>
          </p:cNvPr>
          <p:cNvSpPr txBox="1"/>
          <p:nvPr/>
        </p:nvSpPr>
        <p:spPr>
          <a:xfrm>
            <a:off x="9629223" y="3367526"/>
            <a:ext cx="1487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I’ll take the ex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5557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4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5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1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63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62212</TotalTime>
  <Words>1580</Words>
  <Application>Microsoft Office PowerPoint</Application>
  <PresentationFormat>宽屏</PresentationFormat>
  <Paragraphs>249</Paragraphs>
  <Slides>25</Slides>
  <Notes>25</Notes>
  <HiddenSlides>0</HiddenSlides>
  <MMClips>78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华文细黑</vt:lpstr>
      <vt:lpstr>微软雅黑</vt:lpstr>
      <vt:lpstr>Arial</vt:lpstr>
      <vt:lpstr>Calibri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Jiang Qinhong</dc:creator>
  <cp:lastModifiedBy>li chaohao</cp:lastModifiedBy>
  <cp:revision>440</cp:revision>
  <cp:lastPrinted>2017-06-19T10:44:09Z</cp:lastPrinted>
  <dcterms:created xsi:type="dcterms:W3CDTF">2016-06-07T03:07:16Z</dcterms:created>
  <dcterms:modified xsi:type="dcterms:W3CDTF">2020-09-09T07:25:29Z</dcterms:modified>
</cp:coreProperties>
</file>